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1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31.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5"/>
    <p:sldMasterId id="2147483661"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 id="336" r:id="rId88"/>
    <p:sldId id="337" r:id="rId89"/>
    <p:sldId id="338" r:id="rId90"/>
    <p:sldId id="339" r:id="rId91"/>
    <p:sldId id="340" r:id="rId92"/>
    <p:sldId id="341" r:id="rId93"/>
    <p:sldId id="342" r:id="rId94"/>
    <p:sldId id="343" r:id="rId95"/>
    <p:sldId id="344" r:id="rId96"/>
    <p:sldId id="345" r:id="rId97"/>
    <p:sldId id="346" r:id="rId98"/>
    <p:sldId id="347" r:id="rId99"/>
    <p:sldId id="348" r:id="rId100"/>
    <p:sldId id="349" r:id="rId101"/>
    <p:sldId id="350" r:id="rId102"/>
    <p:sldId id="351" r:id="rId103"/>
    <p:sldId id="352" r:id="rId104"/>
    <p:sldId id="353" r:id="rId105"/>
    <p:sldId id="354" r:id="rId106"/>
    <p:sldId id="355" r:id="rId107"/>
    <p:sldId id="356" r:id="rId108"/>
    <p:sldId id="357" r:id="rId109"/>
    <p:sldId id="358" r:id="rId110"/>
    <p:sldId id="359" r:id="rId111"/>
    <p:sldId id="360" r:id="rId112"/>
    <p:sldId id="361" r:id="rId113"/>
    <p:sldId id="362" r:id="rId114"/>
    <p:sldId id="363" r:id="rId115"/>
    <p:sldId id="364" r:id="rId116"/>
    <p:sldId id="365" r:id="rId117"/>
    <p:sldId id="366" r:id="rId118"/>
    <p:sldId id="367" r:id="rId119"/>
    <p:sldId id="368" r:id="rId120"/>
    <p:sldId id="369" r:id="rId121"/>
    <p:sldId id="370" r:id="rId122"/>
    <p:sldId id="371" r:id="rId123"/>
    <p:sldId id="372" r:id="rId124"/>
    <p:sldId id="373" r:id="rId125"/>
    <p:sldId id="374" r:id="rId126"/>
    <p:sldId id="375" r:id="rId127"/>
  </p:sldIdLst>
  <p:sldSz cy="5143500" cx="9144000"/>
  <p:notesSz cx="6858000" cy="9144000"/>
  <p:embeddedFontLst>
    <p:embeddedFont>
      <p:font typeface="Anton"/>
      <p:regular r:id="rId128"/>
    </p:embeddedFont>
    <p:embeddedFont>
      <p:font typeface="Lato"/>
      <p:regular r:id="rId129"/>
      <p:bold r:id="rId130"/>
      <p:italic r:id="rId131"/>
      <p:boldItalic r:id="rId132"/>
    </p:embeddedFont>
    <p:embeddedFont>
      <p:font typeface="Lato Light"/>
      <p:regular r:id="rId133"/>
      <p:bold r:id="rId134"/>
      <p:italic r:id="rId135"/>
      <p:boldItalic r:id="rId136"/>
    </p:embeddedFont>
    <p:embeddedFont>
      <p:font typeface="Didact Gothic"/>
      <p:regular r:id="rId137"/>
    </p:embeddedFont>
    <p:embeddedFont>
      <p:font typeface="Helvetica Neue"/>
      <p:regular r:id="rId138"/>
      <p:bold r:id="rId139"/>
      <p:italic r:id="rId140"/>
      <p:boldItalic r:id="rId141"/>
    </p:embeddedFont>
    <p:embeddedFont>
      <p:font typeface="Helvetica Neue Light"/>
      <p:regular r:id="rId142"/>
      <p:bold r:id="rId143"/>
      <p:italic r:id="rId144"/>
      <p:boldItalic r:id="rId14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13BF6C9D-381C-437E-8F47-B2795DABA631}">
  <a:tblStyle styleId="{13BF6C9D-381C-437E-8F47-B2795DABA631}" styleName="Table_0">
    <a:wholeTbl>
      <a:tcTxStyle b="off" i="off">
        <a:font>
          <a:latin typeface="Arial"/>
          <a:ea typeface="Arial"/>
          <a:cs typeface="Arial"/>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AB16931F-0181-4C1D-B1D0-1B7439AB6B92}" styleName="Table_1">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1BE599C2-FBC7-449B-BBAA-C17589D8EA91}" styleName="Table_2">
    <a:wholeTbl>
      <a:tcTxStyle b="off" i="off">
        <a:font>
          <a:latin typeface="Arial"/>
          <a:ea typeface="Arial"/>
          <a:cs typeface="Arial"/>
        </a:font>
        <a:srgbClr val="000000"/>
      </a:tcTx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07" Type="http://schemas.openxmlformats.org/officeDocument/2006/relationships/slide" Target="slides/slide100.xml"/><Relationship Id="rId106" Type="http://schemas.openxmlformats.org/officeDocument/2006/relationships/slide" Target="slides/slide99.xml"/><Relationship Id="rId105" Type="http://schemas.openxmlformats.org/officeDocument/2006/relationships/slide" Target="slides/slide98.xml"/><Relationship Id="rId104" Type="http://schemas.openxmlformats.org/officeDocument/2006/relationships/slide" Target="slides/slide97.xml"/><Relationship Id="rId109" Type="http://schemas.openxmlformats.org/officeDocument/2006/relationships/slide" Target="slides/slide102.xml"/><Relationship Id="rId108" Type="http://schemas.openxmlformats.org/officeDocument/2006/relationships/slide" Target="slides/slide101.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103" Type="http://schemas.openxmlformats.org/officeDocument/2006/relationships/slide" Target="slides/slide96.xml"/><Relationship Id="rId102" Type="http://schemas.openxmlformats.org/officeDocument/2006/relationships/slide" Target="slides/slide95.xml"/><Relationship Id="rId101" Type="http://schemas.openxmlformats.org/officeDocument/2006/relationships/slide" Target="slides/slide94.xml"/><Relationship Id="rId100" Type="http://schemas.openxmlformats.org/officeDocument/2006/relationships/slide" Target="slides/slide93.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129" Type="http://schemas.openxmlformats.org/officeDocument/2006/relationships/font" Target="fonts/Lato-regular.fntdata"/><Relationship Id="rId128" Type="http://schemas.openxmlformats.org/officeDocument/2006/relationships/font" Target="fonts/Anton-regular.fntdata"/><Relationship Id="rId127" Type="http://schemas.openxmlformats.org/officeDocument/2006/relationships/slide" Target="slides/slide120.xml"/><Relationship Id="rId126" Type="http://schemas.openxmlformats.org/officeDocument/2006/relationships/slide" Target="slides/slide119.xml"/><Relationship Id="rId26" Type="http://schemas.openxmlformats.org/officeDocument/2006/relationships/slide" Target="slides/slide19.xml"/><Relationship Id="rId121" Type="http://schemas.openxmlformats.org/officeDocument/2006/relationships/slide" Target="slides/slide114.xml"/><Relationship Id="rId25" Type="http://schemas.openxmlformats.org/officeDocument/2006/relationships/slide" Target="slides/slide18.xml"/><Relationship Id="rId120" Type="http://schemas.openxmlformats.org/officeDocument/2006/relationships/slide" Target="slides/slide113.xml"/><Relationship Id="rId28" Type="http://schemas.openxmlformats.org/officeDocument/2006/relationships/slide" Target="slides/slide21.xml"/><Relationship Id="rId27" Type="http://schemas.openxmlformats.org/officeDocument/2006/relationships/slide" Target="slides/slide20.xml"/><Relationship Id="rId125" Type="http://schemas.openxmlformats.org/officeDocument/2006/relationships/slide" Target="slides/slide118.xml"/><Relationship Id="rId29" Type="http://schemas.openxmlformats.org/officeDocument/2006/relationships/slide" Target="slides/slide22.xml"/><Relationship Id="rId124" Type="http://schemas.openxmlformats.org/officeDocument/2006/relationships/slide" Target="slides/slide117.xml"/><Relationship Id="rId123" Type="http://schemas.openxmlformats.org/officeDocument/2006/relationships/slide" Target="slides/slide116.xml"/><Relationship Id="rId122" Type="http://schemas.openxmlformats.org/officeDocument/2006/relationships/slide" Target="slides/slide115.xml"/><Relationship Id="rId95" Type="http://schemas.openxmlformats.org/officeDocument/2006/relationships/slide" Target="slides/slide88.xml"/><Relationship Id="rId94" Type="http://schemas.openxmlformats.org/officeDocument/2006/relationships/slide" Target="slides/slide87.xml"/><Relationship Id="rId97" Type="http://schemas.openxmlformats.org/officeDocument/2006/relationships/slide" Target="slides/slide90.xml"/><Relationship Id="rId96" Type="http://schemas.openxmlformats.org/officeDocument/2006/relationships/slide" Target="slides/slide89.xml"/><Relationship Id="rId11" Type="http://schemas.openxmlformats.org/officeDocument/2006/relationships/slide" Target="slides/slide4.xml"/><Relationship Id="rId99" Type="http://schemas.openxmlformats.org/officeDocument/2006/relationships/slide" Target="slides/slide92.xml"/><Relationship Id="rId10" Type="http://schemas.openxmlformats.org/officeDocument/2006/relationships/slide" Target="slides/slide3.xml"/><Relationship Id="rId98" Type="http://schemas.openxmlformats.org/officeDocument/2006/relationships/slide" Target="slides/slide91.xml"/><Relationship Id="rId13" Type="http://schemas.openxmlformats.org/officeDocument/2006/relationships/slide" Target="slides/slide6.xml"/><Relationship Id="rId12" Type="http://schemas.openxmlformats.org/officeDocument/2006/relationships/slide" Target="slides/slide5.xml"/><Relationship Id="rId91" Type="http://schemas.openxmlformats.org/officeDocument/2006/relationships/slide" Target="slides/slide84.xml"/><Relationship Id="rId90" Type="http://schemas.openxmlformats.org/officeDocument/2006/relationships/slide" Target="slides/slide83.xml"/><Relationship Id="rId93" Type="http://schemas.openxmlformats.org/officeDocument/2006/relationships/slide" Target="slides/slide86.xml"/><Relationship Id="rId92" Type="http://schemas.openxmlformats.org/officeDocument/2006/relationships/slide" Target="slides/slide85.xml"/><Relationship Id="rId118" Type="http://schemas.openxmlformats.org/officeDocument/2006/relationships/slide" Target="slides/slide111.xml"/><Relationship Id="rId117" Type="http://schemas.openxmlformats.org/officeDocument/2006/relationships/slide" Target="slides/slide110.xml"/><Relationship Id="rId116" Type="http://schemas.openxmlformats.org/officeDocument/2006/relationships/slide" Target="slides/slide109.xml"/><Relationship Id="rId115" Type="http://schemas.openxmlformats.org/officeDocument/2006/relationships/slide" Target="slides/slide108.xml"/><Relationship Id="rId119" Type="http://schemas.openxmlformats.org/officeDocument/2006/relationships/slide" Target="slides/slide112.xml"/><Relationship Id="rId15" Type="http://schemas.openxmlformats.org/officeDocument/2006/relationships/slide" Target="slides/slide8.xml"/><Relationship Id="rId110" Type="http://schemas.openxmlformats.org/officeDocument/2006/relationships/slide" Target="slides/slide103.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14" Type="http://schemas.openxmlformats.org/officeDocument/2006/relationships/slide" Target="slides/slide107.xml"/><Relationship Id="rId18" Type="http://schemas.openxmlformats.org/officeDocument/2006/relationships/slide" Target="slides/slide11.xml"/><Relationship Id="rId113" Type="http://schemas.openxmlformats.org/officeDocument/2006/relationships/slide" Target="slides/slide106.xml"/><Relationship Id="rId112" Type="http://schemas.openxmlformats.org/officeDocument/2006/relationships/slide" Target="slides/slide105.xml"/><Relationship Id="rId111" Type="http://schemas.openxmlformats.org/officeDocument/2006/relationships/slide" Target="slides/slide104.xml"/><Relationship Id="rId84" Type="http://schemas.openxmlformats.org/officeDocument/2006/relationships/slide" Target="slides/slide77.xml"/><Relationship Id="rId83" Type="http://schemas.openxmlformats.org/officeDocument/2006/relationships/slide" Target="slides/slide76.xml"/><Relationship Id="rId86" Type="http://schemas.openxmlformats.org/officeDocument/2006/relationships/slide" Target="slides/slide79.xml"/><Relationship Id="rId85" Type="http://schemas.openxmlformats.org/officeDocument/2006/relationships/slide" Target="slides/slide78.xml"/><Relationship Id="rId88" Type="http://schemas.openxmlformats.org/officeDocument/2006/relationships/slide" Target="slides/slide81.xml"/><Relationship Id="rId87" Type="http://schemas.openxmlformats.org/officeDocument/2006/relationships/slide" Target="slides/slide80.xml"/><Relationship Id="rId89" Type="http://schemas.openxmlformats.org/officeDocument/2006/relationships/slide" Target="slides/slide82.xml"/><Relationship Id="rId80" Type="http://schemas.openxmlformats.org/officeDocument/2006/relationships/slide" Target="slides/slide73.xml"/><Relationship Id="rId82" Type="http://schemas.openxmlformats.org/officeDocument/2006/relationships/slide" Target="slides/slide75.xml"/><Relationship Id="rId81" Type="http://schemas.openxmlformats.org/officeDocument/2006/relationships/slide" Target="slides/slide74.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143" Type="http://schemas.openxmlformats.org/officeDocument/2006/relationships/font" Target="fonts/HelveticaNeueLight-bold.fntdata"/><Relationship Id="rId142" Type="http://schemas.openxmlformats.org/officeDocument/2006/relationships/font" Target="fonts/HelveticaNeueLight-regular.fntdata"/><Relationship Id="rId141" Type="http://schemas.openxmlformats.org/officeDocument/2006/relationships/font" Target="fonts/HelveticaNeue-boldItalic.fntdata"/><Relationship Id="rId140" Type="http://schemas.openxmlformats.org/officeDocument/2006/relationships/font" Target="fonts/HelveticaNeue-italic.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145" Type="http://schemas.openxmlformats.org/officeDocument/2006/relationships/font" Target="fonts/HelveticaNeueLight-boldItalic.fntdata"/><Relationship Id="rId8" Type="http://schemas.openxmlformats.org/officeDocument/2006/relationships/slide" Target="slides/slide1.xml"/><Relationship Id="rId144" Type="http://schemas.openxmlformats.org/officeDocument/2006/relationships/font" Target="fonts/HelveticaNeueLight-italic.fntdata"/><Relationship Id="rId73" Type="http://schemas.openxmlformats.org/officeDocument/2006/relationships/slide" Target="slides/slide66.xml"/><Relationship Id="rId72" Type="http://schemas.openxmlformats.org/officeDocument/2006/relationships/slide" Target="slides/slide65.xml"/><Relationship Id="rId75" Type="http://schemas.openxmlformats.org/officeDocument/2006/relationships/slide" Target="slides/slide68.xml"/><Relationship Id="rId74" Type="http://schemas.openxmlformats.org/officeDocument/2006/relationships/slide" Target="slides/slide67.xml"/><Relationship Id="rId77" Type="http://schemas.openxmlformats.org/officeDocument/2006/relationships/slide" Target="slides/slide70.xml"/><Relationship Id="rId76" Type="http://schemas.openxmlformats.org/officeDocument/2006/relationships/slide" Target="slides/slide69.xml"/><Relationship Id="rId79" Type="http://schemas.openxmlformats.org/officeDocument/2006/relationships/slide" Target="slides/slide72.xml"/><Relationship Id="rId78" Type="http://schemas.openxmlformats.org/officeDocument/2006/relationships/slide" Target="slides/slide71.xml"/><Relationship Id="rId71" Type="http://schemas.openxmlformats.org/officeDocument/2006/relationships/slide" Target="slides/slide64.xml"/><Relationship Id="rId70" Type="http://schemas.openxmlformats.org/officeDocument/2006/relationships/slide" Target="slides/slide63.xml"/><Relationship Id="rId139" Type="http://schemas.openxmlformats.org/officeDocument/2006/relationships/font" Target="fonts/HelveticaNeue-bold.fntdata"/><Relationship Id="rId138" Type="http://schemas.openxmlformats.org/officeDocument/2006/relationships/font" Target="fonts/HelveticaNeue-regular.fntdata"/><Relationship Id="rId137" Type="http://schemas.openxmlformats.org/officeDocument/2006/relationships/font" Target="fonts/DidactGothic-regular.fntdata"/><Relationship Id="rId132" Type="http://schemas.openxmlformats.org/officeDocument/2006/relationships/font" Target="fonts/Lato-boldItalic.fntdata"/><Relationship Id="rId131" Type="http://schemas.openxmlformats.org/officeDocument/2006/relationships/font" Target="fonts/Lato-italic.fntdata"/><Relationship Id="rId130" Type="http://schemas.openxmlformats.org/officeDocument/2006/relationships/font" Target="fonts/Lato-bold.fntdata"/><Relationship Id="rId136" Type="http://schemas.openxmlformats.org/officeDocument/2006/relationships/font" Target="fonts/LatoLight-boldItalic.fntdata"/><Relationship Id="rId135" Type="http://schemas.openxmlformats.org/officeDocument/2006/relationships/font" Target="fonts/LatoLight-italic.fntdata"/><Relationship Id="rId134" Type="http://schemas.openxmlformats.org/officeDocument/2006/relationships/font" Target="fonts/LatoLight-bold.fntdata"/><Relationship Id="rId133" Type="http://schemas.openxmlformats.org/officeDocument/2006/relationships/font" Target="fonts/LatoLight-regular.fntdata"/><Relationship Id="rId62" Type="http://schemas.openxmlformats.org/officeDocument/2006/relationships/slide" Target="slides/slide55.xml"/><Relationship Id="rId61" Type="http://schemas.openxmlformats.org/officeDocument/2006/relationships/slide" Target="slides/slide54.xml"/><Relationship Id="rId64" Type="http://schemas.openxmlformats.org/officeDocument/2006/relationships/slide" Target="slides/slide57.xml"/><Relationship Id="rId63" Type="http://schemas.openxmlformats.org/officeDocument/2006/relationships/slide" Target="slides/slide56.xml"/><Relationship Id="rId66" Type="http://schemas.openxmlformats.org/officeDocument/2006/relationships/slide" Target="slides/slide59.xml"/><Relationship Id="rId65" Type="http://schemas.openxmlformats.org/officeDocument/2006/relationships/slide" Target="slides/slide58.xml"/><Relationship Id="rId68" Type="http://schemas.openxmlformats.org/officeDocument/2006/relationships/slide" Target="slides/slide61.xml"/><Relationship Id="rId67" Type="http://schemas.openxmlformats.org/officeDocument/2006/relationships/slide" Target="slides/slide60.xml"/><Relationship Id="rId60" Type="http://schemas.openxmlformats.org/officeDocument/2006/relationships/slide" Target="slides/slide53.xml"/><Relationship Id="rId69" Type="http://schemas.openxmlformats.org/officeDocument/2006/relationships/slide" Target="slides/slide6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55" Type="http://schemas.openxmlformats.org/officeDocument/2006/relationships/slide" Target="slides/slide48.xml"/><Relationship Id="rId54" Type="http://schemas.openxmlformats.org/officeDocument/2006/relationships/slide" Target="slides/slide47.xml"/><Relationship Id="rId57" Type="http://schemas.openxmlformats.org/officeDocument/2006/relationships/slide" Target="slides/slide50.xml"/><Relationship Id="rId56" Type="http://schemas.openxmlformats.org/officeDocument/2006/relationships/slide" Target="slides/slide49.xml"/><Relationship Id="rId59" Type="http://schemas.openxmlformats.org/officeDocument/2006/relationships/slide" Target="slides/slide52.xml"/><Relationship Id="rId58"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rive.google.com/file/d/1xeJ3vjTLUjQJia1NVjWnCfNZZWcnbnS2/view?usp=sharing" TargetMode="Externa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mailto:contenidos@coderhouse.com" TargetMode="Externa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hub.com/gabrielmaceira/ecommerce-maceira/tree/8b9581b366720f449b7f0832e56eb4642403b9a9" TargetMode="External"/><Relationship Id="rId3" Type="http://schemas.openxmlformats.org/officeDocument/2006/relationships/hyperlink" Target="https://github.com/cuervomaria/coderReact" TargetMode="External"/><Relationship Id="rId4" Type="http://schemas.openxmlformats.org/officeDocument/2006/relationships/hyperlink" Target="https://www.dropbox.com/s/z1wbgcudc28yvie/63145-11365-entrega-del-proyecto-final-cuervomaria-ecommerce---entrega-proyecto-final.gif?dl=0" TargetMode="External"/><Relationship Id="rId5" Type="http://schemas.openxmlformats.org/officeDocument/2006/relationships/hyperlink" Target="https://github.com/dipietronicolas/CODERHOUSE-Proyecto-Final" TargetMode="Externa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 name="Google Shape;57;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419"/>
              <a:t>Obligatoria para la primera clase (después no va).</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6" name="Google Shape;136;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419" sz="1200">
                <a:solidFill>
                  <a:schemeClr val="dk1"/>
                </a:solidFill>
                <a:highlight>
                  <a:schemeClr val="lt1"/>
                </a:highlight>
                <a:latin typeface="Helvetica Neue Light"/>
                <a:ea typeface="Helvetica Neue Light"/>
                <a:cs typeface="Helvetica Neue Light"/>
                <a:sym typeface="Helvetica Neue Light"/>
              </a:rPr>
              <a:t>Primera Clase</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5" name="Shape 875"/>
        <p:cNvGrpSpPr/>
        <p:nvPr/>
      </p:nvGrpSpPr>
      <p:grpSpPr>
        <a:xfrm>
          <a:off x="0" y="0"/>
          <a:ext cx="0" cy="0"/>
          <a:chOff x="0" y="0"/>
          <a:chExt cx="0" cy="0"/>
        </a:xfrm>
      </p:grpSpPr>
      <p:sp>
        <p:nvSpPr>
          <p:cNvPr id="876" name="Google Shape;876;p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77" name="Google Shape;877;p9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419">
                <a:solidFill>
                  <a:schemeClr val="dk1"/>
                </a:solidFill>
              </a:rPr>
              <a:t>Usar para slides de sólo texto. Si no alcanza, no sobrecargar, usar otra con el mismo título para indicar que continúa el mismo módulo.</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3" name="Shape 883"/>
        <p:cNvGrpSpPr/>
        <p:nvPr/>
      </p:nvGrpSpPr>
      <p:grpSpPr>
        <a:xfrm>
          <a:off x="0" y="0"/>
          <a:ext cx="0" cy="0"/>
          <a:chOff x="0" y="0"/>
          <a:chExt cx="0" cy="0"/>
        </a:xfrm>
      </p:grpSpPr>
      <p:sp>
        <p:nvSpPr>
          <p:cNvPr id="884" name="Google Shape;884;p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85" name="Google Shape;885;p9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419">
                <a:solidFill>
                  <a:schemeClr val="dk1"/>
                </a:solidFill>
              </a:rPr>
              <a:t>Usar para slides de sólo texto. Si no alcanza, no sobrecargar, usar otra con el mismo título para indicar que continúa el mismo módulo.</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1" name="Shape 891"/>
        <p:cNvGrpSpPr/>
        <p:nvPr/>
      </p:nvGrpSpPr>
      <p:grpSpPr>
        <a:xfrm>
          <a:off x="0" y="0"/>
          <a:ext cx="0" cy="0"/>
          <a:chOff x="0" y="0"/>
          <a:chExt cx="0" cy="0"/>
        </a:xfrm>
      </p:grpSpPr>
      <p:sp>
        <p:nvSpPr>
          <p:cNvPr id="892" name="Google Shape;892;p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93" name="Google Shape;893;p9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419">
                <a:solidFill>
                  <a:schemeClr val="dk1"/>
                </a:solidFill>
              </a:rPr>
              <a:t>Usar para slides de sólo texto. Si no alcanza, no sobrecargar, usar otra con el mismo título para indicar que continúa el mismo módulo.</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8" name="Shape 898"/>
        <p:cNvGrpSpPr/>
        <p:nvPr/>
      </p:nvGrpSpPr>
      <p:grpSpPr>
        <a:xfrm>
          <a:off x="0" y="0"/>
          <a:ext cx="0" cy="0"/>
          <a:chOff x="0" y="0"/>
          <a:chExt cx="0" cy="0"/>
        </a:xfrm>
      </p:grpSpPr>
      <p:sp>
        <p:nvSpPr>
          <p:cNvPr id="899" name="Google Shape;899;p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00" name="Google Shape;900;p10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419">
                <a:solidFill>
                  <a:schemeClr val="dk1"/>
                </a:solidFill>
              </a:rPr>
              <a:t>Usar para los módulos más importantes de la clase, donde se introducen conceptos que se ven en varios slides. No hay que usarla para todos los módulos.</a:t>
            </a:r>
            <a:endParaRPr>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3" name="Shape 903"/>
        <p:cNvGrpSpPr/>
        <p:nvPr/>
      </p:nvGrpSpPr>
      <p:grpSpPr>
        <a:xfrm>
          <a:off x="0" y="0"/>
          <a:ext cx="0" cy="0"/>
          <a:chOff x="0" y="0"/>
          <a:chExt cx="0" cy="0"/>
        </a:xfrm>
      </p:grpSpPr>
      <p:sp>
        <p:nvSpPr>
          <p:cNvPr id="904" name="Google Shape;904;p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05" name="Google Shape;905;p10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1" name="Shape 911"/>
        <p:cNvGrpSpPr/>
        <p:nvPr/>
      </p:nvGrpSpPr>
      <p:grpSpPr>
        <a:xfrm>
          <a:off x="0" y="0"/>
          <a:ext cx="0" cy="0"/>
          <a:chOff x="0" y="0"/>
          <a:chExt cx="0" cy="0"/>
        </a:xfrm>
      </p:grpSpPr>
      <p:sp>
        <p:nvSpPr>
          <p:cNvPr id="912" name="Google Shape;912;p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13" name="Google Shape;913;p10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419">
                <a:solidFill>
                  <a:schemeClr val="dk1"/>
                </a:solidFill>
              </a:rPr>
              <a:t>Usar para slides de sólo texto. Si no alcanza, no sobrecargar, usar otra con el mismo título para indicar que continúa el mismo módulo.</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1" name="Shape 921"/>
        <p:cNvGrpSpPr/>
        <p:nvPr/>
      </p:nvGrpSpPr>
      <p:grpSpPr>
        <a:xfrm>
          <a:off x="0" y="0"/>
          <a:ext cx="0" cy="0"/>
          <a:chOff x="0" y="0"/>
          <a:chExt cx="0" cy="0"/>
        </a:xfrm>
      </p:grpSpPr>
      <p:sp>
        <p:nvSpPr>
          <p:cNvPr id="922" name="Google Shape;922;p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23" name="Google Shape;923;p10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419"/>
              <a:t>De 5 minutos, aproximadamente a la mitad de la clase</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9" name="Shape 929"/>
        <p:cNvGrpSpPr/>
        <p:nvPr/>
      </p:nvGrpSpPr>
      <p:grpSpPr>
        <a:xfrm>
          <a:off x="0" y="0"/>
          <a:ext cx="0" cy="0"/>
          <a:chOff x="0" y="0"/>
          <a:chExt cx="0" cy="0"/>
        </a:xfrm>
      </p:grpSpPr>
      <p:sp>
        <p:nvSpPr>
          <p:cNvPr id="930" name="Google Shape;930;p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31" name="Google Shape;931;p10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419">
                <a:solidFill>
                  <a:schemeClr val="dk1"/>
                </a:solidFill>
              </a:rPr>
              <a:t>Usar para slides de texto con imagen.</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8" name="Shape 938"/>
        <p:cNvGrpSpPr/>
        <p:nvPr/>
      </p:nvGrpSpPr>
      <p:grpSpPr>
        <a:xfrm>
          <a:off x="0" y="0"/>
          <a:ext cx="0" cy="0"/>
          <a:chOff x="0" y="0"/>
          <a:chExt cx="0" cy="0"/>
        </a:xfrm>
      </p:grpSpPr>
      <p:sp>
        <p:nvSpPr>
          <p:cNvPr id="939" name="Google Shape;939;p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40" name="Google Shape;940;p10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419">
                <a:solidFill>
                  <a:schemeClr val="dk1"/>
                </a:solidFill>
              </a:rPr>
              <a:t>Usar para slides de texto con imagen.</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9" name="Shape 949"/>
        <p:cNvGrpSpPr/>
        <p:nvPr/>
      </p:nvGrpSpPr>
      <p:grpSpPr>
        <a:xfrm>
          <a:off x="0" y="0"/>
          <a:ext cx="0" cy="0"/>
          <a:chOff x="0" y="0"/>
          <a:chExt cx="0" cy="0"/>
        </a:xfrm>
      </p:grpSpPr>
      <p:sp>
        <p:nvSpPr>
          <p:cNvPr id="950" name="Google Shape;950;p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51" name="Google Shape;951;p10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419">
                <a:solidFill>
                  <a:schemeClr val="dk1"/>
                </a:solidFill>
              </a:rPr>
              <a:t>Usar para slides de texto con imagen.</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3" name="Google Shape;143;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419" sz="1200">
                <a:solidFill>
                  <a:schemeClr val="dk1"/>
                </a:solidFill>
                <a:highlight>
                  <a:schemeClr val="lt1"/>
                </a:highlight>
                <a:latin typeface="Helvetica Neue Light"/>
                <a:ea typeface="Helvetica Neue Light"/>
                <a:cs typeface="Helvetica Neue Light"/>
                <a:sym typeface="Helvetica Neue Light"/>
              </a:rPr>
              <a:t>Primera clase</a:t>
            </a:r>
            <a:endParaRPr sz="1200"/>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7" name="Shape 957"/>
        <p:cNvGrpSpPr/>
        <p:nvPr/>
      </p:nvGrpSpPr>
      <p:grpSpPr>
        <a:xfrm>
          <a:off x="0" y="0"/>
          <a:ext cx="0" cy="0"/>
          <a:chOff x="0" y="0"/>
          <a:chExt cx="0" cy="0"/>
        </a:xfrm>
      </p:grpSpPr>
      <p:sp>
        <p:nvSpPr>
          <p:cNvPr id="958" name="Google Shape;958;p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59" name="Google Shape;959;p10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419">
                <a:solidFill>
                  <a:schemeClr val="dk1"/>
                </a:solidFill>
              </a:rPr>
              <a:t>Usar para slides de texto con imagen.</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5" name="Shape 965"/>
        <p:cNvGrpSpPr/>
        <p:nvPr/>
      </p:nvGrpSpPr>
      <p:grpSpPr>
        <a:xfrm>
          <a:off x="0" y="0"/>
          <a:ext cx="0" cy="0"/>
          <a:chOff x="0" y="0"/>
          <a:chExt cx="0" cy="0"/>
        </a:xfrm>
      </p:grpSpPr>
      <p:sp>
        <p:nvSpPr>
          <p:cNvPr id="966" name="Google Shape;966;p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67" name="Google Shape;967;p10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419">
                <a:solidFill>
                  <a:schemeClr val="dk1"/>
                </a:solidFill>
              </a:rPr>
              <a:t>Usar para slides de sólo texto. Si no alcanza, no sobrecargar, usar otra con el mismo título para indicar que continúa el mismo módulo.</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2" name="Shape 972"/>
        <p:cNvGrpSpPr/>
        <p:nvPr/>
      </p:nvGrpSpPr>
      <p:grpSpPr>
        <a:xfrm>
          <a:off x="0" y="0"/>
          <a:ext cx="0" cy="0"/>
          <a:chOff x="0" y="0"/>
          <a:chExt cx="0" cy="0"/>
        </a:xfrm>
      </p:grpSpPr>
      <p:sp>
        <p:nvSpPr>
          <p:cNvPr id="973" name="Google Shape;973;p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74" name="Google Shape;974;p10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419">
                <a:solidFill>
                  <a:schemeClr val="dk1"/>
                </a:solidFill>
              </a:rPr>
              <a:t>Obligatoria siempre.</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8" name="Shape 978"/>
        <p:cNvGrpSpPr/>
        <p:nvPr/>
      </p:nvGrpSpPr>
      <p:grpSpPr>
        <a:xfrm>
          <a:off x="0" y="0"/>
          <a:ext cx="0" cy="0"/>
          <a:chOff x="0" y="0"/>
          <a:chExt cx="0" cy="0"/>
        </a:xfrm>
      </p:grpSpPr>
      <p:sp>
        <p:nvSpPr>
          <p:cNvPr id="979" name="Google Shape;979;p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80" name="Google Shape;980;p1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419">
                <a:solidFill>
                  <a:schemeClr val="dk1"/>
                </a:solidFill>
              </a:rPr>
              <a:t>Usar para desafíos entregables. Editar el número con el número de desafío correspondiente..</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7" name="Shape 987"/>
        <p:cNvGrpSpPr/>
        <p:nvPr/>
      </p:nvGrpSpPr>
      <p:grpSpPr>
        <a:xfrm>
          <a:off x="0" y="0"/>
          <a:ext cx="0" cy="0"/>
          <a:chOff x="0" y="0"/>
          <a:chExt cx="0" cy="0"/>
        </a:xfrm>
      </p:grpSpPr>
      <p:sp>
        <p:nvSpPr>
          <p:cNvPr id="988" name="Google Shape;988;p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89" name="Google Shape;989;p1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419" sz="1200">
                <a:solidFill>
                  <a:schemeClr val="dk1"/>
                </a:solidFill>
                <a:highlight>
                  <a:schemeClr val="lt1"/>
                </a:highlight>
                <a:latin typeface="Helvetica Neue Light"/>
                <a:ea typeface="Helvetica Neue Light"/>
                <a:cs typeface="Helvetica Neue Light"/>
                <a:sym typeface="Helvetica Neue Light"/>
              </a:rPr>
              <a:t>Desarrollo de un desafío entregable </a:t>
            </a:r>
            <a:endParaRPr sz="1200">
              <a:solidFill>
                <a:schemeClr val="dk1"/>
              </a:solidFill>
              <a:highlight>
                <a:schemeClr val="lt1"/>
              </a:highlight>
              <a:latin typeface="Helvetica Neue Light"/>
              <a:ea typeface="Helvetica Neue Light"/>
              <a:cs typeface="Helvetica Neue Light"/>
              <a:sym typeface="Helvetica Neue Light"/>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4" name="Shape 994"/>
        <p:cNvGrpSpPr/>
        <p:nvPr/>
      </p:nvGrpSpPr>
      <p:grpSpPr>
        <a:xfrm>
          <a:off x="0" y="0"/>
          <a:ext cx="0" cy="0"/>
          <a:chOff x="0" y="0"/>
          <a:chExt cx="0" cy="0"/>
        </a:xfrm>
      </p:grpSpPr>
      <p:sp>
        <p:nvSpPr>
          <p:cNvPr id="995" name="Google Shape;995;g7a496a6473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96" name="Google Shape;996;g7a496a6473_0_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419">
                <a:solidFill>
                  <a:schemeClr val="dk1"/>
                </a:solidFill>
              </a:rPr>
              <a:t>Portada de Material Ampliado</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1" name="Shape 1001"/>
        <p:cNvGrpSpPr/>
        <p:nvPr/>
      </p:nvGrpSpPr>
      <p:grpSpPr>
        <a:xfrm>
          <a:off x="0" y="0"/>
          <a:ext cx="0" cy="0"/>
          <a:chOff x="0" y="0"/>
          <a:chExt cx="0" cy="0"/>
        </a:xfrm>
      </p:grpSpPr>
      <p:sp>
        <p:nvSpPr>
          <p:cNvPr id="1002" name="Google Shape;1002;p1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03" name="Google Shape;1003;p1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0" name="Shape 1010"/>
        <p:cNvGrpSpPr/>
        <p:nvPr/>
      </p:nvGrpSpPr>
      <p:grpSpPr>
        <a:xfrm>
          <a:off x="0" y="0"/>
          <a:ext cx="0" cy="0"/>
          <a:chOff x="0" y="0"/>
          <a:chExt cx="0" cy="0"/>
        </a:xfrm>
      </p:grpSpPr>
      <p:sp>
        <p:nvSpPr>
          <p:cNvPr id="1011" name="Google Shape;1011;g7a496a6473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12" name="Google Shape;1012;g7a496a6473_0_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7" name="Shape 1017"/>
        <p:cNvGrpSpPr/>
        <p:nvPr/>
      </p:nvGrpSpPr>
      <p:grpSpPr>
        <a:xfrm>
          <a:off x="0" y="0"/>
          <a:ext cx="0" cy="0"/>
          <a:chOff x="0" y="0"/>
          <a:chExt cx="0" cy="0"/>
        </a:xfrm>
      </p:grpSpPr>
      <p:sp>
        <p:nvSpPr>
          <p:cNvPr id="1018" name="Google Shape;1018;g7a496a6473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19" name="Google Shape;1019;g7a496a6473_0_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5" name="Shape 1025"/>
        <p:cNvGrpSpPr/>
        <p:nvPr/>
      </p:nvGrpSpPr>
      <p:grpSpPr>
        <a:xfrm>
          <a:off x="0" y="0"/>
          <a:ext cx="0" cy="0"/>
          <a:chOff x="0" y="0"/>
          <a:chExt cx="0" cy="0"/>
        </a:xfrm>
      </p:grpSpPr>
      <p:sp>
        <p:nvSpPr>
          <p:cNvPr id="1026" name="Google Shape;1026;p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27" name="Google Shape;1027;p1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d3870fb9f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2" name="Google Shape;152;gd3870fb9f3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1" name="Shape 1031"/>
        <p:cNvGrpSpPr/>
        <p:nvPr/>
      </p:nvGrpSpPr>
      <p:grpSpPr>
        <a:xfrm>
          <a:off x="0" y="0"/>
          <a:ext cx="0" cy="0"/>
          <a:chOff x="0" y="0"/>
          <a:chExt cx="0" cy="0"/>
        </a:xfrm>
      </p:grpSpPr>
      <p:sp>
        <p:nvSpPr>
          <p:cNvPr id="1032" name="Google Shape;1032;p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33" name="Google Shape;1033;p1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d3870fb9f3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8" name="Google Shape;158;gd3870fb9f3_0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3" name="Google Shape;173;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419">
                <a:solidFill>
                  <a:schemeClr val="dk1"/>
                </a:solidFill>
              </a:rPr>
              <a:t>Obligatoria siempre</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0" name="Google Shape;180;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419"/>
              <a:t>Obligatoria siempre. Es lo que queremos alcanzar una vez finalizada la clase. Recordá que se enuncian en principio con el verbo delante (por ejemplo: “Comprender…”, “Analizar…”, “conocer…”, etc).</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8" name="Google Shape;188;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p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4" name="Google Shape;194;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419"/>
              <a:t>Se puede usar para comenzar o finalizar la clase, según sea más conveniente. La información de este slide es de relleno.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b="1" lang="es-419"/>
              <a:t>Recurso: Mapa de conceptos</a:t>
            </a:r>
            <a:endParaRPr b="1"/>
          </a:p>
          <a:p>
            <a:pPr indent="0" lvl="0" marL="0" rtl="0" algn="l">
              <a:lnSpc>
                <a:spcPct val="100000"/>
              </a:lnSpc>
              <a:spcBef>
                <a:spcPts val="0"/>
              </a:spcBef>
              <a:spcAft>
                <a:spcPts val="0"/>
              </a:spcAft>
              <a:buSzPts val="1100"/>
              <a:buNone/>
            </a:pPr>
            <a:r>
              <a:rPr lang="es-419"/>
              <a:t>Muestra rápidamente los contenidos de la clase y cómo se relacionan. Ayuda a los estudiantes a evitar “perderse” durante la clase, al avanzar en un sentido lineal una diapositiva tras otra. El ejemplo pertenece a la primera clase del curso UX/UI.</a:t>
            </a:r>
            <a:endParaRPr/>
          </a:p>
          <a:p>
            <a:pPr indent="0" lvl="0" marL="0" rtl="0" algn="l">
              <a:lnSpc>
                <a:spcPct val="100000"/>
              </a:lnSpc>
              <a:spcBef>
                <a:spcPts val="0"/>
              </a:spcBef>
              <a:spcAft>
                <a:spcPts val="0"/>
              </a:spcAft>
              <a:buSzPts val="1100"/>
              <a:buNone/>
            </a:pPr>
            <a:r>
              <a:rPr b="1" lang="es-419"/>
              <a:t>Sugerencia</a:t>
            </a:r>
            <a:r>
              <a:rPr lang="es-419"/>
              <a:t>: </a:t>
            </a:r>
            <a:br>
              <a:rPr lang="es-419"/>
            </a:br>
            <a:r>
              <a:rPr lang="es-419"/>
              <a:t>-También se pueden mostrar con un menor énfasis o colores apagados, aquellos contenidos de clases anteriores y que se vinculen con la actual. </a:t>
            </a:r>
            <a:endParaRPr/>
          </a:p>
          <a:p>
            <a:pPr indent="0" lvl="0" marL="0" rtl="0" algn="l">
              <a:lnSpc>
                <a:spcPct val="100000"/>
              </a:lnSpc>
              <a:spcBef>
                <a:spcPts val="0"/>
              </a:spcBef>
              <a:spcAft>
                <a:spcPts val="0"/>
              </a:spcAft>
              <a:buSzPts val="1100"/>
              <a:buNone/>
            </a:pPr>
            <a:r>
              <a:rPr lang="es-419"/>
              <a:t>-Resaltar con color los temas que se abordan en la clase.</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p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4" name="Google Shape;214;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419"/>
              <a:t>Obligatoria siempre. Es lo que queremos alcanzar una vez finalizada la clase. Recordá que se enuncian en principio con el verbo delante (por ejemplo: “Comprender…”, “Analizar…”, “conocer…”, etc).</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p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1" name="Google Shape;221;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 name="Google Shape;64;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b="1" lang="es-419"/>
              <a:t>(sólo la primera clase)</a:t>
            </a:r>
            <a:br>
              <a:rPr b="1" lang="es-419"/>
            </a:br>
            <a:r>
              <a:rPr b="1" lang="es-419"/>
              <a:t>Presentación de Estudiantes</a:t>
            </a:r>
            <a:endParaRPr b="1"/>
          </a:p>
          <a:p>
            <a:pPr indent="0" lvl="0" marL="0" rtl="0" algn="l">
              <a:lnSpc>
                <a:spcPct val="100000"/>
              </a:lnSpc>
              <a:spcBef>
                <a:spcPts val="0"/>
              </a:spcBef>
              <a:spcAft>
                <a:spcPts val="0"/>
              </a:spcAft>
              <a:buSzPts val="1100"/>
              <a:buNone/>
            </a:pPr>
            <a:r>
              <a:rPr lang="es-419"/>
              <a:t>Soporte: Encuesta de Zoom</a:t>
            </a:r>
            <a:endParaRPr/>
          </a:p>
          <a:p>
            <a:pPr indent="0" lvl="0" marL="0" rtl="0" algn="l">
              <a:lnSpc>
                <a:spcPct val="100000"/>
              </a:lnSpc>
              <a:spcBef>
                <a:spcPts val="0"/>
              </a:spcBef>
              <a:spcAft>
                <a:spcPts val="0"/>
              </a:spcAft>
              <a:buSzPts val="1100"/>
              <a:buNone/>
            </a:pPr>
            <a:r>
              <a:rPr lang="es-419"/>
              <a:t>¿Como crear encuestas de zoom? Disponible en </a:t>
            </a:r>
            <a:r>
              <a:rPr lang="es-419" u="sng">
                <a:solidFill>
                  <a:schemeClr val="hlink"/>
                </a:solidFill>
                <a:hlinkClick r:id="rId2"/>
              </a:rPr>
              <a:t>este video.</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s-419" u="sng"/>
              <a:t>Consigna:</a:t>
            </a:r>
            <a:r>
              <a:rPr lang="es-419"/>
              <a:t> Presentación de los estudiantes. Generar </a:t>
            </a:r>
            <a:r>
              <a:rPr lang="es-419" u="sng"/>
              <a:t>una encuesta de zoom para cada punto</a:t>
            </a:r>
            <a:r>
              <a:rPr lang="es-419"/>
              <a:t> (3 en total) con los siguientes ítems y opciones.</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b="1" lang="es-419"/>
              <a:t>PAÍS </a:t>
            </a:r>
            <a:r>
              <a:rPr lang="es-419"/>
              <a:t>/ Opciones:</a:t>
            </a:r>
            <a:endParaRPr/>
          </a:p>
          <a:p>
            <a:pPr indent="-298450" lvl="0" marL="457200" rtl="0" algn="l">
              <a:lnSpc>
                <a:spcPct val="100000"/>
              </a:lnSpc>
              <a:spcBef>
                <a:spcPts val="0"/>
              </a:spcBef>
              <a:spcAft>
                <a:spcPts val="0"/>
              </a:spcAft>
              <a:buSzPts val="1100"/>
              <a:buAutoNum type="arabicPeriod"/>
            </a:pPr>
            <a:r>
              <a:rPr lang="es-419"/>
              <a:t>Argentina</a:t>
            </a:r>
            <a:endParaRPr/>
          </a:p>
          <a:p>
            <a:pPr indent="-298450" lvl="0" marL="457200" rtl="0" algn="l">
              <a:lnSpc>
                <a:spcPct val="100000"/>
              </a:lnSpc>
              <a:spcBef>
                <a:spcPts val="0"/>
              </a:spcBef>
              <a:spcAft>
                <a:spcPts val="0"/>
              </a:spcAft>
              <a:buSzPts val="1100"/>
              <a:buAutoNum type="arabicPeriod"/>
            </a:pPr>
            <a:r>
              <a:rPr lang="es-419"/>
              <a:t>Uruguay</a:t>
            </a:r>
            <a:endParaRPr/>
          </a:p>
          <a:p>
            <a:pPr indent="-298450" lvl="0" marL="457200" rtl="0" algn="l">
              <a:lnSpc>
                <a:spcPct val="100000"/>
              </a:lnSpc>
              <a:spcBef>
                <a:spcPts val="0"/>
              </a:spcBef>
              <a:spcAft>
                <a:spcPts val="0"/>
              </a:spcAft>
              <a:buSzPts val="1100"/>
              <a:buAutoNum type="arabicPeriod"/>
            </a:pPr>
            <a:r>
              <a:rPr lang="es-419"/>
              <a:t>Chile</a:t>
            </a:r>
            <a:endParaRPr/>
          </a:p>
          <a:p>
            <a:pPr indent="-298450" lvl="0" marL="457200" rtl="0" algn="l">
              <a:lnSpc>
                <a:spcPct val="100000"/>
              </a:lnSpc>
              <a:spcBef>
                <a:spcPts val="0"/>
              </a:spcBef>
              <a:spcAft>
                <a:spcPts val="0"/>
              </a:spcAft>
              <a:buSzPts val="1100"/>
              <a:buAutoNum type="arabicPeriod"/>
            </a:pPr>
            <a:r>
              <a:rPr lang="es-419"/>
              <a:t>Colombia</a:t>
            </a:r>
            <a:endParaRPr/>
          </a:p>
          <a:p>
            <a:pPr indent="-298450" lvl="0" marL="457200" rtl="0" algn="l">
              <a:lnSpc>
                <a:spcPct val="100000"/>
              </a:lnSpc>
              <a:spcBef>
                <a:spcPts val="0"/>
              </a:spcBef>
              <a:spcAft>
                <a:spcPts val="0"/>
              </a:spcAft>
              <a:buSzPts val="1100"/>
              <a:buAutoNum type="arabicPeriod"/>
            </a:pPr>
            <a:r>
              <a:rPr lang="es-419"/>
              <a:t>Perú</a:t>
            </a:r>
            <a:endParaRPr/>
          </a:p>
          <a:p>
            <a:pPr indent="-298450" lvl="0" marL="457200" rtl="0" algn="l">
              <a:lnSpc>
                <a:spcPct val="100000"/>
              </a:lnSpc>
              <a:spcBef>
                <a:spcPts val="0"/>
              </a:spcBef>
              <a:spcAft>
                <a:spcPts val="0"/>
              </a:spcAft>
              <a:buSzPts val="1100"/>
              <a:buAutoNum type="arabicPeriod"/>
            </a:pPr>
            <a:r>
              <a:rPr lang="es-419"/>
              <a:t>Otro</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b="1" lang="es-419"/>
              <a:t>CONOCIMIENTOS PREVIOS DE DISEÑO /</a:t>
            </a:r>
            <a:r>
              <a:rPr lang="es-419"/>
              <a:t> Opciones:</a:t>
            </a:r>
            <a:endParaRPr/>
          </a:p>
          <a:p>
            <a:pPr indent="-298450" lvl="0" marL="457200" rtl="0" algn="l">
              <a:lnSpc>
                <a:spcPct val="100000"/>
              </a:lnSpc>
              <a:spcBef>
                <a:spcPts val="0"/>
              </a:spcBef>
              <a:spcAft>
                <a:spcPts val="0"/>
              </a:spcAft>
              <a:buSzPts val="1100"/>
              <a:buAutoNum type="arabicPeriod"/>
            </a:pPr>
            <a:r>
              <a:rPr lang="es-419"/>
              <a:t>Nulo conocimiento</a:t>
            </a:r>
            <a:endParaRPr/>
          </a:p>
          <a:p>
            <a:pPr indent="-298450" lvl="0" marL="457200" rtl="0" algn="l">
              <a:lnSpc>
                <a:spcPct val="100000"/>
              </a:lnSpc>
              <a:spcBef>
                <a:spcPts val="0"/>
              </a:spcBef>
              <a:spcAft>
                <a:spcPts val="0"/>
              </a:spcAft>
              <a:buSzPts val="1100"/>
              <a:buAutoNum type="arabicPeriod"/>
            </a:pPr>
            <a:r>
              <a:rPr lang="es-419"/>
              <a:t>Poco </a:t>
            </a:r>
            <a:r>
              <a:rPr lang="es-419">
                <a:solidFill>
                  <a:schemeClr val="dk1"/>
                </a:solidFill>
              </a:rPr>
              <a:t>conocimiento</a:t>
            </a:r>
            <a:endParaRPr/>
          </a:p>
          <a:p>
            <a:pPr indent="-298450" lvl="0" marL="457200" rtl="0" algn="l">
              <a:lnSpc>
                <a:spcPct val="100000"/>
              </a:lnSpc>
              <a:spcBef>
                <a:spcPts val="0"/>
              </a:spcBef>
              <a:spcAft>
                <a:spcPts val="0"/>
              </a:spcAft>
              <a:buSzPts val="1100"/>
              <a:buAutoNum type="arabicPeriod"/>
            </a:pPr>
            <a:r>
              <a:rPr lang="es-419"/>
              <a:t>Bastante </a:t>
            </a:r>
            <a:r>
              <a:rPr lang="es-419">
                <a:solidFill>
                  <a:schemeClr val="dk1"/>
                </a:solidFill>
              </a:rPr>
              <a:t>conocimiento</a:t>
            </a:r>
            <a:endParaRPr/>
          </a:p>
          <a:p>
            <a:pPr indent="-298450" lvl="0" marL="457200" rtl="0" algn="l">
              <a:lnSpc>
                <a:spcPct val="100000"/>
              </a:lnSpc>
              <a:spcBef>
                <a:spcPts val="0"/>
              </a:spcBef>
              <a:spcAft>
                <a:spcPts val="0"/>
              </a:spcAft>
              <a:buSzPts val="1100"/>
              <a:buAutoNum type="arabicPeriod"/>
            </a:pPr>
            <a:r>
              <a:rPr lang="es-419"/>
              <a:t>Otro</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b="1" lang="es-419"/>
              <a:t>¿POR QUÉ ELEGISTE EL CURSO? / </a:t>
            </a:r>
            <a:r>
              <a:rPr lang="es-419"/>
              <a:t>Opciones:</a:t>
            </a:r>
            <a:endParaRPr/>
          </a:p>
          <a:p>
            <a:pPr indent="-298450" lvl="0" marL="457200" rtl="0" algn="l">
              <a:lnSpc>
                <a:spcPct val="100000"/>
              </a:lnSpc>
              <a:spcBef>
                <a:spcPts val="0"/>
              </a:spcBef>
              <a:spcAft>
                <a:spcPts val="0"/>
              </a:spcAft>
              <a:buSzPts val="1100"/>
              <a:buAutoNum type="arabicPeriod"/>
            </a:pPr>
            <a:r>
              <a:rPr lang="es-419"/>
              <a:t>Soy curioso/a y siempre quiero aprender más.</a:t>
            </a:r>
            <a:endParaRPr/>
          </a:p>
          <a:p>
            <a:pPr indent="-298450" lvl="0" marL="457200" rtl="0" algn="l">
              <a:lnSpc>
                <a:spcPct val="100000"/>
              </a:lnSpc>
              <a:spcBef>
                <a:spcPts val="0"/>
              </a:spcBef>
              <a:spcAft>
                <a:spcPts val="0"/>
              </a:spcAft>
              <a:buSzPts val="1100"/>
              <a:buAutoNum type="arabicPeriod"/>
            </a:pPr>
            <a:r>
              <a:rPr lang="es-419"/>
              <a:t>Quiero emprender o mejorar mi camino Freelance.</a:t>
            </a:r>
            <a:endParaRPr/>
          </a:p>
          <a:p>
            <a:pPr indent="-298450" lvl="0" marL="457200" rtl="0" algn="l">
              <a:lnSpc>
                <a:spcPct val="100000"/>
              </a:lnSpc>
              <a:spcBef>
                <a:spcPts val="0"/>
              </a:spcBef>
              <a:spcAft>
                <a:spcPts val="0"/>
              </a:spcAft>
              <a:buSzPts val="1100"/>
              <a:buAutoNum type="arabicPeriod"/>
            </a:pPr>
            <a:r>
              <a:rPr lang="es-419"/>
              <a:t>Quiero perfeccionar o desenvolverme de forma profesional o laboral.</a:t>
            </a:r>
            <a:endParaRPr/>
          </a:p>
          <a:p>
            <a:pPr indent="-298450" lvl="0" marL="457200" rtl="0" algn="l">
              <a:lnSpc>
                <a:spcPct val="100000"/>
              </a:lnSpc>
              <a:spcBef>
                <a:spcPts val="0"/>
              </a:spcBef>
              <a:spcAft>
                <a:spcPts val="0"/>
              </a:spcAft>
              <a:buSzPts val="1100"/>
              <a:buAutoNum type="arabicPeriod"/>
            </a:pPr>
            <a:r>
              <a:rPr lang="es-419"/>
              <a:t>Otro</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p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6" name="Google Shape;226;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p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3" name="Google Shape;233;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p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1" name="Google Shape;241;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p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7" name="Google Shape;247;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419">
                <a:solidFill>
                  <a:schemeClr val="dk1"/>
                </a:solidFill>
              </a:rPr>
              <a:t>Usar para slides de sólo texto. Si no alcanza, no sobrecargar, usar otra con el mismo título para indicar que continúa el mismo módulo.</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p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6" name="Google Shape;256;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s-419" sz="1200">
                <a:solidFill>
                  <a:schemeClr val="dk1"/>
                </a:solidFill>
                <a:highlight>
                  <a:schemeClr val="lt1"/>
                </a:highlight>
              </a:rPr>
              <a:t>Para referenciar al objeto a través de una clase utilizamos un punto (.). En cambio, por el id lo hacemos a través de un numeral (#).</a:t>
            </a:r>
            <a:endParaRPr sz="1200">
              <a:solidFill>
                <a:schemeClr val="dk1"/>
              </a:solidFill>
              <a:highlight>
                <a:schemeClr val="lt1"/>
              </a:highlight>
            </a:endParaRPr>
          </a:p>
          <a:p>
            <a:pPr indent="0" lvl="0" marL="0" rtl="0" algn="l">
              <a:lnSpc>
                <a:spcPct val="115000"/>
              </a:lnSpc>
              <a:spcBef>
                <a:spcPts val="0"/>
              </a:spcBef>
              <a:spcAft>
                <a:spcPts val="0"/>
              </a:spcAft>
              <a:buClr>
                <a:schemeClr val="dk1"/>
              </a:buClr>
              <a:buSzPts val="1100"/>
              <a:buFont typeface="Arial"/>
              <a:buNone/>
            </a:pPr>
            <a:r>
              <a:rPr lang="es-419" sz="1200">
                <a:solidFill>
                  <a:schemeClr val="dk1"/>
                </a:solidFill>
                <a:highlight>
                  <a:schemeClr val="lt1"/>
                </a:highlight>
              </a:rPr>
              <a:t>También podemos hacer referencia a través del elemento directamente, por ejemplo aplicando un estilo a todos los inputs del documento.</a:t>
            </a:r>
            <a:endParaRPr sz="300">
              <a:solidFill>
                <a:schemeClr val="dk1"/>
              </a:solidFil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p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4" name="Google Shape;264;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419">
                <a:solidFill>
                  <a:schemeClr val="dk1"/>
                </a:solidFill>
              </a:rPr>
              <a:t>Usar para slides de sólo texto. Si no alcanza, no sobrecargar, usar otra con el mismo título para indicar que continúa el mismo módulo.</a:t>
            </a:r>
            <a:endParaRPr>
              <a:solidFill>
                <a:schemeClr val="dk1"/>
              </a:solidFill>
            </a:endParaRPr>
          </a:p>
          <a:p>
            <a:pPr indent="0" lvl="0" marL="0" rtl="0" algn="l">
              <a:lnSpc>
                <a:spcPct val="100000"/>
              </a:lnSpc>
              <a:spcBef>
                <a:spcPts val="0"/>
              </a:spcBef>
              <a:spcAft>
                <a:spcPts val="0"/>
              </a:spcAft>
              <a:buSzPts val="1100"/>
              <a:buNone/>
            </a:pPr>
            <a:r>
              <a:t/>
            </a:r>
            <a:endParaRPr>
              <a:solidFill>
                <a:schemeClr val="dk1"/>
              </a:solidFill>
            </a:endParaRPr>
          </a:p>
          <a:p>
            <a:pPr indent="0" lvl="0" marL="0" rtl="0" algn="ctr">
              <a:lnSpc>
                <a:spcPct val="115000"/>
              </a:lnSpc>
              <a:spcBef>
                <a:spcPts val="0"/>
              </a:spcBef>
              <a:spcAft>
                <a:spcPts val="0"/>
              </a:spcAft>
              <a:buClr>
                <a:schemeClr val="dk1"/>
              </a:buClr>
              <a:buSzPts val="1100"/>
              <a:buFont typeface="Arial"/>
              <a:buNone/>
            </a:pPr>
            <a:r>
              <a:rPr lang="es-419" sz="2000">
                <a:solidFill>
                  <a:schemeClr val="dk1"/>
                </a:solidFill>
                <a:highlight>
                  <a:schemeClr val="lt1"/>
                </a:highlight>
                <a:latin typeface="Helvetica Neue Light"/>
                <a:ea typeface="Helvetica Neue Light"/>
                <a:cs typeface="Helvetica Neue Light"/>
                <a:sym typeface="Helvetica Neue Light"/>
              </a:rPr>
              <a:t>Para referenciar al objeto a través de una clase utilizamos un punto (.). En cambio, por el id lo hacemos a través de un numeral (#).</a:t>
            </a:r>
            <a:endParaRPr sz="2000">
              <a:solidFill>
                <a:schemeClr val="dk1"/>
              </a:solidFill>
              <a:highlight>
                <a:schemeClr val="lt1"/>
              </a:highlight>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Clr>
                <a:schemeClr val="dk1"/>
              </a:buClr>
              <a:buSzPts val="1100"/>
              <a:buFont typeface="Arial"/>
              <a:buNone/>
            </a:pPr>
            <a:r>
              <a:rPr lang="es-419" sz="2000">
                <a:solidFill>
                  <a:schemeClr val="dk1"/>
                </a:solidFill>
                <a:highlight>
                  <a:schemeClr val="lt1"/>
                </a:highlight>
                <a:latin typeface="Helvetica Neue Light"/>
                <a:ea typeface="Helvetica Neue Light"/>
                <a:cs typeface="Helvetica Neue Light"/>
                <a:sym typeface="Helvetica Neue Light"/>
              </a:rPr>
              <a:t>También podemos hacer referencia a través del elemento directamente, por ejemplo aplicando un estilo a todos los inputs del documento.</a:t>
            </a:r>
            <a:endParaRPr>
              <a:solidFill>
                <a:schemeClr val="dk1"/>
              </a:solidFil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p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4" name="Google Shape;274;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419">
                <a:solidFill>
                  <a:schemeClr val="dk1"/>
                </a:solidFill>
              </a:rPr>
              <a:t>Usar para slides de sólo texto. Si no alcanza, no sobrecargar, usar otra con el mismo título para indicar que continúa el mismo módulo.</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p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7" name="Google Shape;287;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p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3" name="Google Shape;293;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419">
                <a:solidFill>
                  <a:schemeClr val="dk1"/>
                </a:solidFill>
              </a:rPr>
              <a:t>Usar para slides de sólo texto. Si no alcanza, no sobrecargar, usar otra con el mismo título para indicar que continúa el mismo módulo.</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p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1" name="Google Shape;301;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419">
                <a:solidFill>
                  <a:schemeClr val="dk1"/>
                </a:solidFill>
              </a:rPr>
              <a:t>Usar para slides de sólo texto. Si no alcanza, no sobrecargar, usar otra con el mismo título para indicar que continúa el mismo módulo.</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4" name="Google Shape;74;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419">
                <a:solidFill>
                  <a:schemeClr val="dk1"/>
                </a:solidFill>
              </a:rPr>
              <a:t>Obligatoria siempre.</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p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0" name="Google Shape;310;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p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7" name="Google Shape;317;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419">
                <a:solidFill>
                  <a:schemeClr val="dk1"/>
                </a:solidFill>
              </a:rPr>
              <a:t>+Maggie dio permiso explícito para poder usar este contenido</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p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5" name="Google Shape;325;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p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3" name="Google Shape;333;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419">
                <a:solidFill>
                  <a:schemeClr val="dk1"/>
                </a:solidFill>
              </a:rPr>
              <a:t>Usar para slides de sólo texto. Si no alcanza, no sobrecargar, usar otra con el mismo título para indicar que continúa el mismo módulo.</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p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4" name="Google Shape;344;p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419">
                <a:solidFill>
                  <a:schemeClr val="dk1"/>
                </a:solidFill>
              </a:rPr>
              <a:t>Usar para slides de sólo texto. Si no alcanza, no sobrecargar, usar otra con el mismo título para indicar que continúa el mismo módulo.</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p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5" name="Google Shape;355;p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419">
                <a:solidFill>
                  <a:schemeClr val="dk1"/>
                </a:solidFill>
              </a:rPr>
              <a:t>Usar para slides de sólo texto. Si no alcanza, no sobrecargar, usar otra con el mismo título para indicar que continúa el mismo módulo.</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p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2" name="Google Shape;362;p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419">
                <a:solidFill>
                  <a:schemeClr val="dk1"/>
                </a:solidFill>
              </a:rPr>
              <a:t>Usar para slides de sólo texto. Si no alcanza, no sobrecargar, usar otra con el mismo título para indicar que continúa el mismo módulo.</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p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9" name="Google Shape;369;p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419">
                <a:solidFill>
                  <a:schemeClr val="dk1"/>
                </a:solidFill>
              </a:rPr>
              <a:t>Usar para slides de sólo texto. Si no alcanza, no sobrecargar, usar otra con el mismo título para indicar que continúa el mismo módulo.</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p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7" name="Google Shape;377;p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419">
                <a:solidFill>
                  <a:schemeClr val="dk1"/>
                </a:solidFill>
              </a:rPr>
              <a:t>Usar para slides de sólo texto. Si no alcanza, no sobrecargar, usar otra con el mismo título para indicar que continúa el mismo módulo.</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p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6" name="Google Shape;386;p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419">
                <a:solidFill>
                  <a:schemeClr val="dk1"/>
                </a:solidFill>
              </a:rPr>
              <a:t>Usar para slides de sólo texto. Si no alcanza, no sobrecargar, usar otra con el mismo título para indicar que continúa el mismo módulo.</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1" name="Google Shape;81;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419"/>
              <a:t>Sólo se muestra la primera clase.</a:t>
            </a:r>
            <a:br>
              <a:rPr lang="es-419"/>
            </a:br>
            <a:r>
              <a:rPr lang="es-419"/>
              <a:t>Cuando se haga la presentación de los desafíos en la primera clase, se sugiere complementar con la cantidad que hay de los mismos a lo largo de la cursada.</a:t>
            </a:r>
            <a:endParaRPr/>
          </a:p>
          <a:p>
            <a:pPr indent="0" lvl="0" marL="0" rtl="0" algn="l">
              <a:lnSpc>
                <a:spcPct val="100000"/>
              </a:lnSpc>
              <a:spcBef>
                <a:spcPts val="0"/>
              </a:spcBef>
              <a:spcAft>
                <a:spcPts val="0"/>
              </a:spcAft>
              <a:buSzPts val="1100"/>
              <a:buNone/>
            </a:pPr>
            <a:r>
              <a:rPr b="1" lang="es-419"/>
              <a:t>Otras sugerencias:</a:t>
            </a:r>
            <a:endParaRPr b="1"/>
          </a:p>
          <a:p>
            <a:pPr indent="-298450" lvl="0" marL="457200" rtl="0" algn="l">
              <a:lnSpc>
                <a:spcPct val="100000"/>
              </a:lnSpc>
              <a:spcBef>
                <a:spcPts val="0"/>
              </a:spcBef>
              <a:spcAft>
                <a:spcPts val="0"/>
              </a:spcAft>
              <a:buSzPts val="1100"/>
              <a:buChar char="-"/>
            </a:pPr>
            <a:r>
              <a:rPr lang="es-419"/>
              <a:t>No solicitar más de un desafío entregable por clase a los estudiantes.</a:t>
            </a:r>
            <a:endParaRPr/>
          </a:p>
          <a:p>
            <a:pPr indent="-298450" lvl="0" marL="457200" rtl="0" algn="l">
              <a:lnSpc>
                <a:spcPct val="100000"/>
              </a:lnSpc>
              <a:spcBef>
                <a:spcPts val="0"/>
              </a:spcBef>
              <a:spcAft>
                <a:spcPts val="0"/>
              </a:spcAft>
              <a:buSzPts val="1100"/>
              <a:buChar char="-"/>
            </a:pPr>
            <a:r>
              <a:rPr lang="es-419"/>
              <a:t>Si se utiliza un desafío genérico, si bien no se entregan, que demuestre una finalidad. Por ejemplo, puede utilizarse para solicitar algo puntual de tarea: “Para la próxima clase traer anotado…” o ser la práctica necesaria para otro entregable vinculado con el Proyecto</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p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4" name="Google Shape;394;p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419">
                <a:solidFill>
                  <a:schemeClr val="dk1"/>
                </a:solidFill>
              </a:rPr>
              <a:t>Usar para slides de texto con imagen.</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p3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2" name="Google Shape;402;p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419">
                <a:solidFill>
                  <a:schemeClr val="dk1"/>
                </a:solidFill>
              </a:rPr>
              <a:t>Usar para slides de texto con imagen.</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p4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0" name="Google Shape;410;p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419">
                <a:solidFill>
                  <a:schemeClr val="dk1"/>
                </a:solidFill>
              </a:rPr>
              <a:t>Usar para los subtemas de un módulo.</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p4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6" name="Google Shape;416;p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419">
                <a:solidFill>
                  <a:schemeClr val="dk1"/>
                </a:solidFill>
              </a:rPr>
              <a:t>Usar para slides de sólo texto. Si no alcanza, no sobrecargar, usar otra con el mismo título para indicar que continúa el mismo módulo.</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p4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3" name="Google Shape;423;p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419">
                <a:solidFill>
                  <a:schemeClr val="dk1"/>
                </a:solidFill>
              </a:rPr>
              <a:t>Usar para slides de texto con imagen.</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p4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2" name="Google Shape;432;p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419">
                <a:solidFill>
                  <a:schemeClr val="dk1"/>
                </a:solidFill>
              </a:rPr>
              <a:t>Usar para slides de texto con imagen.</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p4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0" name="Google Shape;440;p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419">
                <a:solidFill>
                  <a:schemeClr val="dk1"/>
                </a:solidFill>
              </a:rPr>
              <a:t>Usar para slides de texto con imagen.</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p4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8" name="Google Shape;448;p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419">
                <a:solidFill>
                  <a:schemeClr val="dk1"/>
                </a:solidFill>
              </a:rPr>
              <a:t>Usar para slides de texto con imagen.</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p4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7" name="Google Shape;457;p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419">
                <a:solidFill>
                  <a:schemeClr val="dk1"/>
                </a:solidFill>
              </a:rPr>
              <a:t>Usar para slides de texto con imagen.</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p4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7" name="Google Shape;467;p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419">
                <a:solidFill>
                  <a:schemeClr val="dk1"/>
                </a:solidFill>
              </a:rPr>
              <a:t>Usar para slides de texto con imagen.</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3" name="Google Shape;93;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419"/>
              <a:t>Sólo se muestra la primera clase.</a:t>
            </a:r>
            <a:br>
              <a:rPr lang="es-419"/>
            </a:br>
            <a:r>
              <a:rPr lang="es-419"/>
              <a:t>Cuando se haga la presentación de los desafíos en la primera clase, se sugiere complementar con la cantidad que hay de los mismos a lo largo de la cursada.</a:t>
            </a:r>
            <a:endParaRPr/>
          </a:p>
          <a:p>
            <a:pPr indent="0" lvl="0" marL="0" rtl="0" algn="l">
              <a:lnSpc>
                <a:spcPct val="100000"/>
              </a:lnSpc>
              <a:spcBef>
                <a:spcPts val="0"/>
              </a:spcBef>
              <a:spcAft>
                <a:spcPts val="0"/>
              </a:spcAft>
              <a:buSzPts val="1100"/>
              <a:buNone/>
            </a:pPr>
            <a:r>
              <a:rPr b="1" lang="es-419"/>
              <a:t>Otras sugerencias:</a:t>
            </a:r>
            <a:endParaRPr b="1"/>
          </a:p>
          <a:p>
            <a:pPr indent="-298450" lvl="0" marL="457200" rtl="0" algn="l">
              <a:lnSpc>
                <a:spcPct val="100000"/>
              </a:lnSpc>
              <a:spcBef>
                <a:spcPts val="0"/>
              </a:spcBef>
              <a:spcAft>
                <a:spcPts val="0"/>
              </a:spcAft>
              <a:buSzPts val="1100"/>
              <a:buChar char="-"/>
            </a:pPr>
            <a:r>
              <a:rPr lang="es-419"/>
              <a:t>No solicitar más de un desafío entregable por clase a los estudiantes.</a:t>
            </a:r>
            <a:endParaRPr/>
          </a:p>
          <a:p>
            <a:pPr indent="-298450" lvl="0" marL="457200" rtl="0" algn="l">
              <a:lnSpc>
                <a:spcPct val="100000"/>
              </a:lnSpc>
              <a:spcBef>
                <a:spcPts val="0"/>
              </a:spcBef>
              <a:spcAft>
                <a:spcPts val="0"/>
              </a:spcAft>
              <a:buSzPts val="1100"/>
              <a:buChar char="-"/>
            </a:pPr>
            <a:r>
              <a:rPr lang="es-419"/>
              <a:t>Si se utiliza un desafío genérico, si bien no se entregan, que demuestre una finalidad. Por ejemplo, puede utilizarse para solicitar algo puntual de tarea: “Para la próxima clase traer anotado…” o ser la práctica necesaria para otro entregable vinculado con el Proyecto</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p4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5" name="Google Shape;475;p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419">
                <a:solidFill>
                  <a:schemeClr val="dk1"/>
                </a:solidFill>
              </a:rPr>
              <a:t>Objetivos: Entender qué es la sugar syntax y repasar conocimientos de JS</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s-419">
                <a:solidFill>
                  <a:schemeClr val="dk1"/>
                </a:solidFill>
              </a:rPr>
              <a:t>Modalidad de agrupamiento: En vivo</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s-419">
                <a:solidFill>
                  <a:schemeClr val="dk1"/>
                </a:solidFill>
              </a:rPr>
              <a:t>Observaciones/notas: Aprovechá este espacio para hablar sobre ECMA6 y ECMA5</a:t>
            </a:r>
            <a:endParaRPr>
              <a:solidFill>
                <a:schemeClr val="dk1"/>
              </a:solidFill>
            </a:endParaRPr>
          </a:p>
          <a:p>
            <a:pPr indent="0" lvl="0" marL="0" rtl="0" algn="l">
              <a:lnSpc>
                <a:spcPct val="100000"/>
              </a:lnSpc>
              <a:spcBef>
                <a:spcPts val="0"/>
              </a:spcBef>
              <a:spcAft>
                <a:spcPts val="0"/>
              </a:spcAft>
              <a:buSzPts val="1100"/>
              <a:buNone/>
            </a:pPr>
            <a:r>
              <a:t/>
            </a:r>
            <a:endParaRPr>
              <a:solidFill>
                <a:schemeClr val="dk1"/>
              </a:solidFill>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p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4" name="Google Shape;484;p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419">
                <a:solidFill>
                  <a:schemeClr val="dk1"/>
                </a:solidFill>
              </a:rPr>
              <a:t>Aprovechar el break para armar los breakout rooms con tutores</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p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9" name="Google Shape;489;p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419"/>
              <a:t>Duración: 15 minutos</a:t>
            </a:r>
            <a:endParaRPr/>
          </a:p>
          <a:p>
            <a:pPr indent="0" lvl="0" marL="0" rtl="0" algn="l">
              <a:lnSpc>
                <a:spcPct val="100000"/>
              </a:lnSpc>
              <a:spcBef>
                <a:spcPts val="0"/>
              </a:spcBef>
              <a:spcAft>
                <a:spcPts val="0"/>
              </a:spcAft>
              <a:buClr>
                <a:schemeClr val="dk1"/>
              </a:buClr>
              <a:buSzPts val="1100"/>
              <a:buFont typeface="Arial"/>
              <a:buNone/>
            </a:pPr>
            <a:r>
              <a:rPr lang="es-419"/>
              <a:t>Objetivos: Crear un formulario de contacto con validación</a:t>
            </a:r>
            <a:endParaRPr/>
          </a:p>
          <a:p>
            <a:pPr indent="0" lvl="0" marL="0" rtl="0" algn="l">
              <a:lnSpc>
                <a:spcPct val="100000"/>
              </a:lnSpc>
              <a:spcBef>
                <a:spcPts val="0"/>
              </a:spcBef>
              <a:spcAft>
                <a:spcPts val="0"/>
              </a:spcAft>
              <a:buClr>
                <a:schemeClr val="dk1"/>
              </a:buClr>
              <a:buSzPts val="1100"/>
              <a:buFont typeface="Arial"/>
              <a:buNone/>
            </a:pPr>
            <a:r>
              <a:rPr lang="es-419"/>
              <a:t>Modalidad de agrupamiento: Sería ideal que se divida la clase en breakout rooms, donde los tutores tengan su sala con sus estudiantes a cargo para realizar este desafío.</a:t>
            </a:r>
            <a:endParaRPr/>
          </a:p>
          <a:p>
            <a:pPr indent="0" lvl="0" marL="0" rtl="0" algn="l">
              <a:lnSpc>
                <a:spcPct val="100000"/>
              </a:lnSpc>
              <a:spcBef>
                <a:spcPts val="0"/>
              </a:spcBef>
              <a:spcAft>
                <a:spcPts val="0"/>
              </a:spcAft>
              <a:buClr>
                <a:schemeClr val="dk1"/>
              </a:buClr>
              <a:buSzPts val="1100"/>
              <a:buFont typeface="Arial"/>
              <a:buNone/>
            </a:pPr>
            <a:r>
              <a:rPr lang="es-419"/>
              <a:t>Previo a la actividad, que cada tutor se identifique con un número y que cada estudiante delante de su nombre coloque el número que corresponde a su tutor para poder armar los breakout rooms.</a:t>
            </a:r>
            <a:endParaRPr/>
          </a:p>
          <a:p>
            <a:pPr indent="0" lvl="0" marL="0" rtl="0" algn="l">
              <a:lnSpc>
                <a:spcPct val="100000"/>
              </a:lnSpc>
              <a:spcBef>
                <a:spcPts val="0"/>
              </a:spcBef>
              <a:spcAft>
                <a:spcPts val="0"/>
              </a:spcAft>
              <a:buClr>
                <a:schemeClr val="dk1"/>
              </a:buClr>
              <a:buSzPts val="1100"/>
              <a:buFont typeface="Arial"/>
              <a:buNone/>
            </a:pPr>
            <a:r>
              <a:rPr lang="es-419"/>
              <a:t>Observaciones/notas: Este ejercicio, aunque parezca básico, sirve para nivelar a los estudiantes, y repasar todos los conocimientos sobre dom, eventos y funciones. </a:t>
            </a:r>
            <a:endParaRPr/>
          </a:p>
          <a:p>
            <a:pPr indent="0" lvl="0" marL="0" rtl="0" algn="l">
              <a:lnSpc>
                <a:spcPct val="100000"/>
              </a:lnSpc>
              <a:spcBef>
                <a:spcPts val="0"/>
              </a:spcBef>
              <a:spcAft>
                <a:spcPts val="0"/>
              </a:spcAft>
              <a:buClr>
                <a:srgbClr val="000000"/>
              </a:buClr>
              <a:buSzPts val="1100"/>
              <a:buFont typeface="Arial"/>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p5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5" name="Google Shape;495;p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419">
                <a:solidFill>
                  <a:schemeClr val="dk1"/>
                </a:solidFill>
              </a:rPr>
              <a:t>Usar para challenges genéricos.</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p5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2" name="Google Shape;502;p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419">
                <a:solidFill>
                  <a:schemeClr val="dk1"/>
                </a:solidFill>
              </a:rPr>
              <a:t>Usar para las subsiguientes slides de challenges genéricos.</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p5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0" name="Google Shape;510;p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419"/>
              <a:t>Obligatoria siempre. Es lo que queremos alcanzar una vez finalizada la clase. Recordá que se enuncian en principio con el verbo delante (por ejemplo: “Comprender…”, “Analizar…”, “conocer…”, etc).</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p5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7" name="Google Shape;517;p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419">
                <a:solidFill>
                  <a:schemeClr val="dk1"/>
                </a:solidFill>
              </a:rPr>
              <a:t>Usar para slides de texto con imagen.</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 name="Shape 524"/>
        <p:cNvGrpSpPr/>
        <p:nvPr/>
      </p:nvGrpSpPr>
      <p:grpSpPr>
        <a:xfrm>
          <a:off x="0" y="0"/>
          <a:ext cx="0" cy="0"/>
          <a:chOff x="0" y="0"/>
          <a:chExt cx="0" cy="0"/>
        </a:xfrm>
      </p:grpSpPr>
      <p:sp>
        <p:nvSpPr>
          <p:cNvPr id="525" name="Google Shape;525;p5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6" name="Google Shape;526;p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419">
                <a:solidFill>
                  <a:schemeClr val="dk1"/>
                </a:solidFill>
              </a:rPr>
              <a:t>Usar para slides de texto con imagen.</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3" name="Shape 533"/>
        <p:cNvGrpSpPr/>
        <p:nvPr/>
      </p:nvGrpSpPr>
      <p:grpSpPr>
        <a:xfrm>
          <a:off x="0" y="0"/>
          <a:ext cx="0" cy="0"/>
          <a:chOff x="0" y="0"/>
          <a:chExt cx="0" cy="0"/>
        </a:xfrm>
      </p:grpSpPr>
      <p:sp>
        <p:nvSpPr>
          <p:cNvPr id="534" name="Google Shape;534;p5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5" name="Google Shape;535;p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419">
                <a:solidFill>
                  <a:schemeClr val="dk1"/>
                </a:solidFill>
              </a:rPr>
              <a:t>Usar para slides de texto con imagen.</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 name="Shape 542"/>
        <p:cNvGrpSpPr/>
        <p:nvPr/>
      </p:nvGrpSpPr>
      <p:grpSpPr>
        <a:xfrm>
          <a:off x="0" y="0"/>
          <a:ext cx="0" cy="0"/>
          <a:chOff x="0" y="0"/>
          <a:chExt cx="0" cy="0"/>
        </a:xfrm>
      </p:grpSpPr>
      <p:sp>
        <p:nvSpPr>
          <p:cNvPr id="543" name="Google Shape;543;p5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4" name="Google Shape;544;p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419">
                <a:solidFill>
                  <a:schemeClr val="dk1"/>
                </a:solidFill>
              </a:rPr>
              <a:t>Usar para slides de texto con imagen.</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6" name="Google Shape;106;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419">
                <a:solidFill>
                  <a:schemeClr val="dk1"/>
                </a:solidFill>
              </a:rPr>
              <a:t>Primera clase</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9" name="Shape 549"/>
        <p:cNvGrpSpPr/>
        <p:nvPr/>
      </p:nvGrpSpPr>
      <p:grpSpPr>
        <a:xfrm>
          <a:off x="0" y="0"/>
          <a:ext cx="0" cy="0"/>
          <a:chOff x="0" y="0"/>
          <a:chExt cx="0" cy="0"/>
        </a:xfrm>
      </p:grpSpPr>
      <p:sp>
        <p:nvSpPr>
          <p:cNvPr id="550" name="Google Shape;550;p5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1" name="Google Shape;551;p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419">
                <a:solidFill>
                  <a:schemeClr val="dk1"/>
                </a:solidFill>
              </a:rPr>
              <a:t>Usar para slides de texto con imagen.</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6" name="Shape 556"/>
        <p:cNvGrpSpPr/>
        <p:nvPr/>
      </p:nvGrpSpPr>
      <p:grpSpPr>
        <a:xfrm>
          <a:off x="0" y="0"/>
          <a:ext cx="0" cy="0"/>
          <a:chOff x="0" y="0"/>
          <a:chExt cx="0" cy="0"/>
        </a:xfrm>
      </p:grpSpPr>
      <p:sp>
        <p:nvSpPr>
          <p:cNvPr id="557" name="Google Shape;557;p5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8" name="Google Shape;558;p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419">
                <a:solidFill>
                  <a:schemeClr val="dk1"/>
                </a:solidFill>
              </a:rPr>
              <a:t>Obligatoria. Se sugiere ubicar al finalizar la explicación de algún tema, para abrir formalmente el espacio de preguntas y ordenar la interacción.</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2" name="Shape 562"/>
        <p:cNvGrpSpPr/>
        <p:nvPr/>
      </p:nvGrpSpPr>
      <p:grpSpPr>
        <a:xfrm>
          <a:off x="0" y="0"/>
          <a:ext cx="0" cy="0"/>
          <a:chOff x="0" y="0"/>
          <a:chExt cx="0" cy="0"/>
        </a:xfrm>
      </p:grpSpPr>
      <p:sp>
        <p:nvSpPr>
          <p:cNvPr id="563" name="Google Shape;563;p6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4" name="Google Shape;564;p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7" name="Shape 567"/>
        <p:cNvGrpSpPr/>
        <p:nvPr/>
      </p:nvGrpSpPr>
      <p:grpSpPr>
        <a:xfrm>
          <a:off x="0" y="0"/>
          <a:ext cx="0" cy="0"/>
          <a:chOff x="0" y="0"/>
          <a:chExt cx="0" cy="0"/>
        </a:xfrm>
      </p:grpSpPr>
      <p:sp>
        <p:nvSpPr>
          <p:cNvPr id="568" name="Google Shape;568;p6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9" name="Google Shape;569;p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3" name="Shape 573"/>
        <p:cNvGrpSpPr/>
        <p:nvPr/>
      </p:nvGrpSpPr>
      <p:grpSpPr>
        <a:xfrm>
          <a:off x="0" y="0"/>
          <a:ext cx="0" cy="0"/>
          <a:chOff x="0" y="0"/>
          <a:chExt cx="0" cy="0"/>
        </a:xfrm>
      </p:grpSpPr>
      <p:sp>
        <p:nvSpPr>
          <p:cNvPr id="574" name="Google Shape;574;p6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5" name="Google Shape;575;p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419"/>
              <a:t>Hacer referencia a potencialidad de la librería</a:t>
            </a:r>
            <a:br>
              <a:rPr lang="es-419"/>
            </a:br>
            <a:r>
              <a:rPr lang="es-419"/>
              <a:t>-Cantidad de proyectos en GitHub</a:t>
            </a:r>
            <a:br>
              <a:rPr lang="es-419"/>
            </a:br>
            <a:r>
              <a:rPr lang="es-419"/>
              <a:t>-Relevancia de JS en sí en el ecosistema</a:t>
            </a:r>
            <a:br>
              <a:rPr lang="es-419"/>
            </a:br>
            <a:r>
              <a:rPr lang="es-419"/>
              <a:t>-Incluir datos referidos a la experiencia profesional</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4" name="Shape 584"/>
        <p:cNvGrpSpPr/>
        <p:nvPr/>
      </p:nvGrpSpPr>
      <p:grpSpPr>
        <a:xfrm>
          <a:off x="0" y="0"/>
          <a:ext cx="0" cy="0"/>
          <a:chOff x="0" y="0"/>
          <a:chExt cx="0" cy="0"/>
        </a:xfrm>
      </p:grpSpPr>
      <p:sp>
        <p:nvSpPr>
          <p:cNvPr id="585" name="Google Shape;585;p6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6" name="Google Shape;586;p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0" name="Shape 590"/>
        <p:cNvGrpSpPr/>
        <p:nvPr/>
      </p:nvGrpSpPr>
      <p:grpSpPr>
        <a:xfrm>
          <a:off x="0" y="0"/>
          <a:ext cx="0" cy="0"/>
          <a:chOff x="0" y="0"/>
          <a:chExt cx="0" cy="0"/>
        </a:xfrm>
      </p:grpSpPr>
      <p:sp>
        <p:nvSpPr>
          <p:cNvPr id="591" name="Google Shape;591;p6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2" name="Google Shape;592;p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7" name="Shape 597"/>
        <p:cNvGrpSpPr/>
        <p:nvPr/>
      </p:nvGrpSpPr>
      <p:grpSpPr>
        <a:xfrm>
          <a:off x="0" y="0"/>
          <a:ext cx="0" cy="0"/>
          <a:chOff x="0" y="0"/>
          <a:chExt cx="0" cy="0"/>
        </a:xfrm>
      </p:grpSpPr>
      <p:sp>
        <p:nvSpPr>
          <p:cNvPr id="598" name="Google Shape;598;p6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9" name="Google Shape;599;p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5" name="Shape 605"/>
        <p:cNvGrpSpPr/>
        <p:nvPr/>
      </p:nvGrpSpPr>
      <p:grpSpPr>
        <a:xfrm>
          <a:off x="0" y="0"/>
          <a:ext cx="0" cy="0"/>
          <a:chOff x="0" y="0"/>
          <a:chExt cx="0" cy="0"/>
        </a:xfrm>
      </p:grpSpPr>
      <p:sp>
        <p:nvSpPr>
          <p:cNvPr id="606" name="Google Shape;606;p6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7" name="Google Shape;607;p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4" name="Shape 614"/>
        <p:cNvGrpSpPr/>
        <p:nvPr/>
      </p:nvGrpSpPr>
      <p:grpSpPr>
        <a:xfrm>
          <a:off x="0" y="0"/>
          <a:ext cx="0" cy="0"/>
          <a:chOff x="0" y="0"/>
          <a:chExt cx="0" cy="0"/>
        </a:xfrm>
      </p:grpSpPr>
      <p:sp>
        <p:nvSpPr>
          <p:cNvPr id="615" name="Google Shape;615;p6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6" name="Google Shape;616;p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419">
                <a:solidFill>
                  <a:schemeClr val="dk1"/>
                </a:solidFill>
              </a:rPr>
              <a:t>Duración: 5/10 minutos</a:t>
            </a:r>
            <a:endParaRPr>
              <a:solidFill>
                <a:schemeClr val="dk1"/>
              </a:solidFill>
            </a:endParaRPr>
          </a:p>
          <a:p>
            <a:pPr indent="0" lvl="0" marL="0" rtl="0" algn="l">
              <a:lnSpc>
                <a:spcPct val="100000"/>
              </a:lnSpc>
              <a:spcBef>
                <a:spcPts val="0"/>
              </a:spcBef>
              <a:spcAft>
                <a:spcPts val="0"/>
              </a:spcAft>
              <a:buSzPts val="1100"/>
              <a:buNone/>
            </a:pPr>
            <a:r>
              <a:rPr lang="es-419">
                <a:solidFill>
                  <a:schemeClr val="dk1"/>
                </a:solidFill>
              </a:rPr>
              <a:t>Objetivos: Implementar la CDN de React y mostrar el famoso Hola mundo! </a:t>
            </a:r>
            <a:endParaRPr>
              <a:solidFill>
                <a:schemeClr val="dk1"/>
              </a:solidFill>
            </a:endParaRPr>
          </a:p>
          <a:p>
            <a:pPr indent="0" lvl="0" marL="0" rtl="0" algn="l">
              <a:lnSpc>
                <a:spcPct val="100000"/>
              </a:lnSpc>
              <a:spcBef>
                <a:spcPts val="0"/>
              </a:spcBef>
              <a:spcAft>
                <a:spcPts val="0"/>
              </a:spcAft>
              <a:buSzPts val="1100"/>
              <a:buNone/>
            </a:pPr>
            <a:r>
              <a:rPr lang="es-419">
                <a:solidFill>
                  <a:schemeClr val="dk1"/>
                </a:solidFill>
              </a:rPr>
              <a:t>Modalidad de agrupamiento: En vivo</a:t>
            </a:r>
            <a:endParaRPr>
              <a:solidFill>
                <a:schemeClr val="dk1"/>
              </a:solidFill>
            </a:endParaRPr>
          </a:p>
          <a:p>
            <a:pPr indent="0" lvl="0" marL="0" rtl="0" algn="l">
              <a:lnSpc>
                <a:spcPct val="100000"/>
              </a:lnSpc>
              <a:spcBef>
                <a:spcPts val="0"/>
              </a:spcBef>
              <a:spcAft>
                <a:spcPts val="0"/>
              </a:spcAft>
              <a:buSzPts val="1100"/>
              <a:buNone/>
            </a:pPr>
            <a:r>
              <a:rPr lang="es-419">
                <a:solidFill>
                  <a:schemeClr val="dk1"/>
                </a:solidFill>
              </a:rPr>
              <a:t>Observaciones/notas: En este espacio vas a poder hablar el por qué React es una librería y no un framework</a:t>
            </a:r>
            <a:endParaRPr>
              <a:solidFill>
                <a:schemeClr val="dk1"/>
              </a:solidFill>
            </a:endParaRPr>
          </a:p>
          <a:p>
            <a:pPr indent="0" lvl="0" marL="0" rtl="0" algn="l">
              <a:lnSpc>
                <a:spcPct val="100000"/>
              </a:lnSpc>
              <a:spcBef>
                <a:spcPts val="0"/>
              </a:spcBef>
              <a:spcAft>
                <a:spcPts val="0"/>
              </a:spcAft>
              <a:buSzPts val="1100"/>
              <a:buNone/>
            </a:pPr>
            <a:r>
              <a:t/>
            </a:r>
            <a:endParaRPr>
              <a:solidFill>
                <a:schemeClr val="dk1"/>
              </a:solidFill>
            </a:endParaRPr>
          </a:p>
          <a:p>
            <a:pPr indent="0" lvl="0" marL="0" rtl="0" algn="l">
              <a:lnSpc>
                <a:spcPct val="100000"/>
              </a:lnSpc>
              <a:spcBef>
                <a:spcPts val="0"/>
              </a:spcBef>
              <a:spcAft>
                <a:spcPts val="0"/>
              </a:spcAft>
              <a:buSzPts val="1100"/>
              <a:buNone/>
            </a:pPr>
            <a:r>
              <a:t/>
            </a:r>
            <a:endParaRPr>
              <a:solidFill>
                <a:schemeClr val="dk1"/>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4" name="Google Shape;114;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419">
                <a:solidFill>
                  <a:schemeClr val="dk1"/>
                </a:solidFill>
              </a:rPr>
              <a:t>Primera clase</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3" name="Shape 623"/>
        <p:cNvGrpSpPr/>
        <p:nvPr/>
      </p:nvGrpSpPr>
      <p:grpSpPr>
        <a:xfrm>
          <a:off x="0" y="0"/>
          <a:ext cx="0" cy="0"/>
          <a:chOff x="0" y="0"/>
          <a:chExt cx="0" cy="0"/>
        </a:xfrm>
      </p:grpSpPr>
      <p:sp>
        <p:nvSpPr>
          <p:cNvPr id="624" name="Google Shape;624;p6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5" name="Google Shape;625;p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419">
                <a:solidFill>
                  <a:schemeClr val="dk1"/>
                </a:solidFill>
              </a:rPr>
              <a:t>Obligatoria. Se sugiere ubicar al finalizar la explicación de algún tema, para abrir formalmente el espacio de preguntas y ordenar la interacción.</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9" name="Shape 629"/>
        <p:cNvGrpSpPr/>
        <p:nvPr/>
      </p:nvGrpSpPr>
      <p:grpSpPr>
        <a:xfrm>
          <a:off x="0" y="0"/>
          <a:ext cx="0" cy="0"/>
          <a:chOff x="0" y="0"/>
          <a:chExt cx="0" cy="0"/>
        </a:xfrm>
      </p:grpSpPr>
      <p:sp>
        <p:nvSpPr>
          <p:cNvPr id="630" name="Google Shape;630;p6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1" name="Google Shape;631;p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419">
                <a:solidFill>
                  <a:schemeClr val="dk1"/>
                </a:solidFill>
              </a:rPr>
              <a:t>Portada de Material Ampliado</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6" name="Shape 636"/>
        <p:cNvGrpSpPr/>
        <p:nvPr/>
      </p:nvGrpSpPr>
      <p:grpSpPr>
        <a:xfrm>
          <a:off x="0" y="0"/>
          <a:ext cx="0" cy="0"/>
          <a:chOff x="0" y="0"/>
          <a:chExt cx="0" cy="0"/>
        </a:xfrm>
      </p:grpSpPr>
      <p:sp>
        <p:nvSpPr>
          <p:cNvPr id="637" name="Google Shape;637;p7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8" name="Google Shape;638;p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419">
                <a:solidFill>
                  <a:schemeClr val="dk1"/>
                </a:solidFill>
              </a:rPr>
              <a:t>Usar para que los estudiantes puedan explorar en sus casas los recursos vistos en clase: libros, artículos, herramientas, websites, videos (ajenos a Coder)</a:t>
            </a:r>
            <a:endParaRPr>
              <a:solidFill>
                <a:schemeClr val="dk1"/>
              </a:solidFill>
            </a:endParaRPr>
          </a:p>
          <a:p>
            <a:pPr indent="0" lvl="0" marL="0" rtl="0" algn="l">
              <a:lnSpc>
                <a:spcPct val="100000"/>
              </a:lnSpc>
              <a:spcBef>
                <a:spcPts val="0"/>
              </a:spcBef>
              <a:spcAft>
                <a:spcPts val="0"/>
              </a:spcAft>
              <a:buSzPts val="1100"/>
              <a:buNone/>
            </a:pPr>
            <a:r>
              <a:rPr lang="es-419">
                <a:solidFill>
                  <a:schemeClr val="dk1"/>
                </a:solidFill>
              </a:rPr>
              <a:t>Enviar el contenido a integrar a </a:t>
            </a:r>
            <a:r>
              <a:rPr lang="es-419" u="sng">
                <a:solidFill>
                  <a:schemeClr val="hlink"/>
                </a:solidFill>
                <a:hlinkClick r:id="rId2"/>
              </a:rPr>
              <a:t>contenidos@coderhouse.com</a:t>
            </a:r>
            <a:r>
              <a:rPr lang="es-419">
                <a:solidFill>
                  <a:schemeClr val="dk1"/>
                </a:solidFill>
              </a:rPr>
              <a:t> para que lo podamos incluir en el Repositorio.</a:t>
            </a:r>
            <a:endParaRPr>
              <a:solidFill>
                <a:schemeClr val="dk1"/>
              </a:solidFill>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5" name="Shape 645"/>
        <p:cNvGrpSpPr/>
        <p:nvPr/>
      </p:nvGrpSpPr>
      <p:grpSpPr>
        <a:xfrm>
          <a:off x="0" y="0"/>
          <a:ext cx="0" cy="0"/>
          <a:chOff x="0" y="0"/>
          <a:chExt cx="0" cy="0"/>
        </a:xfrm>
      </p:grpSpPr>
      <p:sp>
        <p:nvSpPr>
          <p:cNvPr id="646" name="Google Shape;646;gf0ead7397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7" name="Google Shape;647;gf0ead7397f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0" name="Shape 650"/>
        <p:cNvGrpSpPr/>
        <p:nvPr/>
      </p:nvGrpSpPr>
      <p:grpSpPr>
        <a:xfrm>
          <a:off x="0" y="0"/>
          <a:ext cx="0" cy="0"/>
          <a:chOff x="0" y="0"/>
          <a:chExt cx="0" cy="0"/>
        </a:xfrm>
      </p:grpSpPr>
      <p:sp>
        <p:nvSpPr>
          <p:cNvPr id="651" name="Google Shape;651;gf0ead7397f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2" name="Google Shape;652;gf0ead7397f_0_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7" name="Shape 657"/>
        <p:cNvGrpSpPr/>
        <p:nvPr/>
      </p:nvGrpSpPr>
      <p:grpSpPr>
        <a:xfrm>
          <a:off x="0" y="0"/>
          <a:ext cx="0" cy="0"/>
          <a:chOff x="0" y="0"/>
          <a:chExt cx="0" cy="0"/>
        </a:xfrm>
      </p:grpSpPr>
      <p:sp>
        <p:nvSpPr>
          <p:cNvPr id="658" name="Google Shape;658;p7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9" name="Google Shape;659;p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419">
                <a:solidFill>
                  <a:schemeClr val="dk1"/>
                </a:solidFill>
              </a:rPr>
              <a:t>Obligatoria siempre</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4" name="Shape 664"/>
        <p:cNvGrpSpPr/>
        <p:nvPr/>
      </p:nvGrpSpPr>
      <p:grpSpPr>
        <a:xfrm>
          <a:off x="0" y="0"/>
          <a:ext cx="0" cy="0"/>
          <a:chOff x="0" y="0"/>
          <a:chExt cx="0" cy="0"/>
        </a:xfrm>
      </p:grpSpPr>
      <p:sp>
        <p:nvSpPr>
          <p:cNvPr id="665" name="Google Shape;665;p7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6" name="Google Shape;666;p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419"/>
              <a:t>Obligatoria siempre. Es lo que queremos alcanzar una vez finalizada la clase. Recordá que se enuncian en principio con el verbo delante (por ejemplo: “Comprender…”, “Analizar…”, “conocer…”, etc).</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2" name="Shape 672"/>
        <p:cNvGrpSpPr/>
        <p:nvPr/>
      </p:nvGrpSpPr>
      <p:grpSpPr>
        <a:xfrm>
          <a:off x="0" y="0"/>
          <a:ext cx="0" cy="0"/>
          <a:chOff x="0" y="0"/>
          <a:chExt cx="0" cy="0"/>
        </a:xfrm>
      </p:grpSpPr>
      <p:sp>
        <p:nvSpPr>
          <p:cNvPr id="673" name="Google Shape;673;p7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4" name="Google Shape;674;p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1" name="Shape 681"/>
        <p:cNvGrpSpPr/>
        <p:nvPr/>
      </p:nvGrpSpPr>
      <p:grpSpPr>
        <a:xfrm>
          <a:off x="0" y="0"/>
          <a:ext cx="0" cy="0"/>
          <a:chOff x="0" y="0"/>
          <a:chExt cx="0" cy="0"/>
        </a:xfrm>
      </p:grpSpPr>
      <p:sp>
        <p:nvSpPr>
          <p:cNvPr id="682" name="Google Shape;682;p7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3" name="Google Shape;683;p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7" name="Shape 687"/>
        <p:cNvGrpSpPr/>
        <p:nvPr/>
      </p:nvGrpSpPr>
      <p:grpSpPr>
        <a:xfrm>
          <a:off x="0" y="0"/>
          <a:ext cx="0" cy="0"/>
          <a:chOff x="0" y="0"/>
          <a:chExt cx="0" cy="0"/>
        </a:xfrm>
      </p:grpSpPr>
      <p:sp>
        <p:nvSpPr>
          <p:cNvPr id="688" name="Google Shape;688;p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9" name="Google Shape;689;p7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419"/>
              <a:t>Se puede usar para comenzar o finalizar la clase, según sea más conveniente. La información de este slide es de relleno.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b="1" lang="es-419"/>
              <a:t>Recurso: Mapa de conceptos</a:t>
            </a:r>
            <a:endParaRPr b="1"/>
          </a:p>
          <a:p>
            <a:pPr indent="0" lvl="0" marL="0" rtl="0" algn="l">
              <a:lnSpc>
                <a:spcPct val="100000"/>
              </a:lnSpc>
              <a:spcBef>
                <a:spcPts val="0"/>
              </a:spcBef>
              <a:spcAft>
                <a:spcPts val="0"/>
              </a:spcAft>
              <a:buSzPts val="1100"/>
              <a:buNone/>
            </a:pPr>
            <a:r>
              <a:rPr lang="es-419"/>
              <a:t>Muestra rápidamente los contenidos de la clase y cómo se relacionan. Ayuda a los estudiantes a evitar “perderse” durante la clase, al avanzar en un sentido lineal una diapositiva tras otra. El ejemplo pertenece a la primera clase del curso UX/UI.</a:t>
            </a:r>
            <a:endParaRPr/>
          </a:p>
          <a:p>
            <a:pPr indent="0" lvl="0" marL="0" rtl="0" algn="l">
              <a:lnSpc>
                <a:spcPct val="100000"/>
              </a:lnSpc>
              <a:spcBef>
                <a:spcPts val="0"/>
              </a:spcBef>
              <a:spcAft>
                <a:spcPts val="0"/>
              </a:spcAft>
              <a:buSzPts val="1100"/>
              <a:buNone/>
            </a:pPr>
            <a:r>
              <a:rPr b="1" lang="es-419"/>
              <a:t>Sugerencia</a:t>
            </a:r>
            <a:r>
              <a:rPr lang="es-419"/>
              <a:t>: </a:t>
            </a:r>
            <a:br>
              <a:rPr lang="es-419"/>
            </a:br>
            <a:r>
              <a:rPr lang="es-419"/>
              <a:t>-También se pueden mostrar con un menor énfasis o colores apagados, aquellos contenidos de clases anteriores y que se vinculen con la actual. </a:t>
            </a:r>
            <a:endParaRPr/>
          </a:p>
          <a:p>
            <a:pPr indent="0" lvl="0" marL="0" rtl="0" algn="l">
              <a:lnSpc>
                <a:spcPct val="100000"/>
              </a:lnSpc>
              <a:spcBef>
                <a:spcPts val="0"/>
              </a:spcBef>
              <a:spcAft>
                <a:spcPts val="0"/>
              </a:spcAft>
              <a:buSzPts val="1100"/>
              <a:buNone/>
            </a:pPr>
            <a:r>
              <a:rPr lang="es-419"/>
              <a:t>-Resaltar con color los temas que se abordan en la clase.</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0" name="Google Shape;120;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419">
                <a:solidFill>
                  <a:schemeClr val="dk1"/>
                </a:solidFill>
              </a:rPr>
              <a:t>Primera clase</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9" name="Shape 709"/>
        <p:cNvGrpSpPr/>
        <p:nvPr/>
      </p:nvGrpSpPr>
      <p:grpSpPr>
        <a:xfrm>
          <a:off x="0" y="0"/>
          <a:ext cx="0" cy="0"/>
          <a:chOff x="0" y="0"/>
          <a:chExt cx="0" cy="0"/>
        </a:xfrm>
      </p:grpSpPr>
      <p:sp>
        <p:nvSpPr>
          <p:cNvPr id="710" name="Google Shape;710;p7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11" name="Google Shape;711;p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419"/>
              <a:t>Obligatoria siempre. Es lo que queremos alcanzar una vez finalizada la clase. Recordá que se enuncian en principio con el verbo delante (por ejemplo: “Comprender…”, “Analizar…”, “conocer…”, etc).</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6" name="Shape 716"/>
        <p:cNvGrpSpPr/>
        <p:nvPr/>
      </p:nvGrpSpPr>
      <p:grpSpPr>
        <a:xfrm>
          <a:off x="0" y="0"/>
          <a:ext cx="0" cy="0"/>
          <a:chOff x="0" y="0"/>
          <a:chExt cx="0" cy="0"/>
        </a:xfrm>
      </p:grpSpPr>
      <p:sp>
        <p:nvSpPr>
          <p:cNvPr id="717" name="Google Shape;717;p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18" name="Google Shape;718;p7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419">
                <a:solidFill>
                  <a:schemeClr val="dk1"/>
                </a:solidFill>
              </a:rPr>
              <a:t>Usar para los módulos más importantes de la clase, donde se introducen conceptos que se ven en varios slides. No hay que usarla para todos los módulos.</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1" name="Shape 721"/>
        <p:cNvGrpSpPr/>
        <p:nvPr/>
      </p:nvGrpSpPr>
      <p:grpSpPr>
        <a:xfrm>
          <a:off x="0" y="0"/>
          <a:ext cx="0" cy="0"/>
          <a:chOff x="0" y="0"/>
          <a:chExt cx="0" cy="0"/>
        </a:xfrm>
      </p:grpSpPr>
      <p:sp>
        <p:nvSpPr>
          <p:cNvPr id="722" name="Google Shape;722;p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23" name="Google Shape;723;p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s-419" sz="1200">
                <a:solidFill>
                  <a:schemeClr val="dk1"/>
                </a:solidFill>
                <a:highlight>
                  <a:schemeClr val="lt1"/>
                </a:highlight>
              </a:rPr>
              <a:t>El secreto de ReactJS para tener un </a:t>
            </a:r>
            <a:r>
              <a:rPr b="1" lang="es-419" sz="1200">
                <a:solidFill>
                  <a:schemeClr val="dk1"/>
                </a:solidFill>
                <a:highlight>
                  <a:schemeClr val="lt1"/>
                </a:highlight>
              </a:rPr>
              <a:t>performance muy alto </a:t>
            </a:r>
            <a:r>
              <a:rPr lang="es-419" sz="1200">
                <a:solidFill>
                  <a:schemeClr val="dk1"/>
                </a:solidFill>
                <a:highlight>
                  <a:schemeClr val="lt1"/>
                </a:highlight>
              </a:rPr>
              <a:t>es que implementa un </a:t>
            </a:r>
            <a:r>
              <a:rPr b="1" lang="es-419" sz="1200">
                <a:solidFill>
                  <a:schemeClr val="dk1"/>
                </a:solidFill>
                <a:highlight>
                  <a:schemeClr val="lt1"/>
                </a:highlight>
              </a:rPr>
              <a:t>Virtual DOM</a:t>
            </a:r>
            <a:r>
              <a:rPr lang="es-419" sz="1200">
                <a:solidFill>
                  <a:schemeClr val="dk1"/>
                </a:solidFill>
                <a:highlight>
                  <a:schemeClr val="lt1"/>
                </a:highlight>
              </a:rPr>
              <a:t>. En lugar de renderizar todo, como normalmente se hace, ReactJS hace los </a:t>
            </a:r>
            <a:r>
              <a:rPr b="1" lang="es-419" sz="1200">
                <a:solidFill>
                  <a:schemeClr val="dk1"/>
                </a:solidFill>
                <a:highlight>
                  <a:schemeClr val="lt1"/>
                </a:highlight>
              </a:rPr>
              <a:t>cambios </a:t>
            </a:r>
            <a:r>
              <a:rPr lang="es-419" sz="1200">
                <a:solidFill>
                  <a:schemeClr val="dk1"/>
                </a:solidFill>
                <a:highlight>
                  <a:schemeClr val="lt1"/>
                </a:highlight>
              </a:rPr>
              <a:t>en una </a:t>
            </a:r>
            <a:r>
              <a:rPr b="1" lang="es-419" sz="1200">
                <a:solidFill>
                  <a:schemeClr val="dk1"/>
                </a:solidFill>
                <a:highlight>
                  <a:schemeClr val="lt1"/>
                </a:highlight>
              </a:rPr>
              <a:t>copia en memoria</a:t>
            </a:r>
            <a:r>
              <a:rPr lang="es-419" sz="1200">
                <a:solidFill>
                  <a:schemeClr val="dk1"/>
                </a:solidFill>
                <a:highlight>
                  <a:schemeClr val="lt1"/>
                </a:highlight>
              </a:rPr>
              <a:t>. Luego utiliza un algoritmo para comparar sus propiedades con las de la versión del DOM, y así </a:t>
            </a:r>
            <a:r>
              <a:rPr b="1" lang="es-419" sz="1200">
                <a:solidFill>
                  <a:schemeClr val="dk1"/>
                </a:solidFill>
                <a:highlight>
                  <a:schemeClr val="lt1"/>
                </a:highlight>
              </a:rPr>
              <a:t>aplicar cambios exclusivamente en las partes que varían</a:t>
            </a:r>
            <a:r>
              <a:rPr lang="es-419" sz="1200">
                <a:solidFill>
                  <a:schemeClr val="dk1"/>
                </a:solidFill>
                <a:highlight>
                  <a:schemeClr val="lt1"/>
                </a:highlight>
              </a:rPr>
              <a:t>.</a:t>
            </a:r>
            <a:endParaRPr sz="1200">
              <a:solidFill>
                <a:schemeClr val="dk1"/>
              </a:solidFill>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8" name="Shape 728"/>
        <p:cNvGrpSpPr/>
        <p:nvPr/>
      </p:nvGrpSpPr>
      <p:grpSpPr>
        <a:xfrm>
          <a:off x="0" y="0"/>
          <a:ext cx="0" cy="0"/>
          <a:chOff x="0" y="0"/>
          <a:chExt cx="0" cy="0"/>
        </a:xfrm>
      </p:grpSpPr>
      <p:sp>
        <p:nvSpPr>
          <p:cNvPr id="729" name="Google Shape;729;p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30" name="Google Shape;730;p8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rPr lang="es-419" sz="1200">
                <a:solidFill>
                  <a:schemeClr val="dk1"/>
                </a:solidFill>
                <a:highlight>
                  <a:schemeClr val="lt1"/>
                </a:highlight>
              </a:rPr>
              <a:t>El secreto de ReactJS para tener un </a:t>
            </a:r>
            <a:r>
              <a:rPr b="1" lang="es-419" sz="1200">
                <a:solidFill>
                  <a:schemeClr val="dk1"/>
                </a:solidFill>
                <a:highlight>
                  <a:schemeClr val="lt1"/>
                </a:highlight>
              </a:rPr>
              <a:t>performance muy alto </a:t>
            </a:r>
            <a:r>
              <a:rPr lang="es-419" sz="1200">
                <a:solidFill>
                  <a:schemeClr val="dk1"/>
                </a:solidFill>
                <a:highlight>
                  <a:schemeClr val="lt1"/>
                </a:highlight>
              </a:rPr>
              <a:t>es que implementa un </a:t>
            </a:r>
            <a:r>
              <a:rPr b="1" lang="es-419" sz="1200">
                <a:solidFill>
                  <a:schemeClr val="dk1"/>
                </a:solidFill>
                <a:highlight>
                  <a:schemeClr val="lt1"/>
                </a:highlight>
              </a:rPr>
              <a:t>Virtual DOM</a:t>
            </a:r>
            <a:r>
              <a:rPr lang="es-419" sz="1200">
                <a:solidFill>
                  <a:schemeClr val="dk1"/>
                </a:solidFill>
                <a:highlight>
                  <a:schemeClr val="lt1"/>
                </a:highlight>
              </a:rPr>
              <a:t>. En lugar de renderizar todo, como normalmente se hace, ReactJS hace los </a:t>
            </a:r>
            <a:r>
              <a:rPr b="1" lang="es-419" sz="1200">
                <a:solidFill>
                  <a:schemeClr val="dk1"/>
                </a:solidFill>
                <a:highlight>
                  <a:schemeClr val="lt1"/>
                </a:highlight>
              </a:rPr>
              <a:t>cambios </a:t>
            </a:r>
            <a:r>
              <a:rPr lang="es-419" sz="1200">
                <a:solidFill>
                  <a:schemeClr val="dk1"/>
                </a:solidFill>
                <a:highlight>
                  <a:schemeClr val="lt1"/>
                </a:highlight>
              </a:rPr>
              <a:t>en una </a:t>
            </a:r>
            <a:r>
              <a:rPr b="1" lang="es-419" sz="1200">
                <a:solidFill>
                  <a:schemeClr val="dk1"/>
                </a:solidFill>
                <a:highlight>
                  <a:schemeClr val="lt1"/>
                </a:highlight>
              </a:rPr>
              <a:t>copia en memoria</a:t>
            </a:r>
            <a:r>
              <a:rPr lang="es-419" sz="1200">
                <a:solidFill>
                  <a:schemeClr val="dk1"/>
                </a:solidFill>
                <a:highlight>
                  <a:schemeClr val="lt1"/>
                </a:highlight>
              </a:rPr>
              <a:t>. Luego utiliza un algoritmo para comparar sus propiedades con las de la versión del DOM, y así </a:t>
            </a:r>
            <a:r>
              <a:rPr b="1" lang="es-419" sz="1200">
                <a:solidFill>
                  <a:schemeClr val="dk1"/>
                </a:solidFill>
                <a:highlight>
                  <a:schemeClr val="lt1"/>
                </a:highlight>
              </a:rPr>
              <a:t>aplicar cambios exclusivamente en las partes que varían</a:t>
            </a:r>
            <a:r>
              <a:rPr lang="es-419" sz="2000">
                <a:solidFill>
                  <a:schemeClr val="dk1"/>
                </a:solidFill>
                <a:highlight>
                  <a:schemeClr val="lt1"/>
                </a:highlight>
                <a:latin typeface="Helvetica Neue Light"/>
                <a:ea typeface="Helvetica Neue Light"/>
                <a:cs typeface="Helvetica Neue Light"/>
                <a:sym typeface="Helvetica Neue Light"/>
              </a:rPr>
              <a:t>.</a:t>
            </a:r>
            <a:endParaRPr>
              <a:solidFill>
                <a:schemeClr val="dk1"/>
              </a:solidFill>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5" name="Shape 735"/>
        <p:cNvGrpSpPr/>
        <p:nvPr/>
      </p:nvGrpSpPr>
      <p:grpSpPr>
        <a:xfrm>
          <a:off x="0" y="0"/>
          <a:ext cx="0" cy="0"/>
          <a:chOff x="0" y="0"/>
          <a:chExt cx="0" cy="0"/>
        </a:xfrm>
      </p:grpSpPr>
      <p:sp>
        <p:nvSpPr>
          <p:cNvPr id="736" name="Google Shape;736;p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37" name="Google Shape;737;p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SzPts val="1100"/>
              <a:buNone/>
            </a:pPr>
            <a:r>
              <a:t/>
            </a:r>
            <a:endParaRPr>
              <a:solidFill>
                <a:schemeClr val="dk1"/>
              </a:solidFill>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4" name="Shape 754"/>
        <p:cNvGrpSpPr/>
        <p:nvPr/>
      </p:nvGrpSpPr>
      <p:grpSpPr>
        <a:xfrm>
          <a:off x="0" y="0"/>
          <a:ext cx="0" cy="0"/>
          <a:chOff x="0" y="0"/>
          <a:chExt cx="0" cy="0"/>
        </a:xfrm>
      </p:grpSpPr>
      <p:sp>
        <p:nvSpPr>
          <p:cNvPr id="755" name="Google Shape;755;p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56" name="Google Shape;756;p8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s-419" sz="1200">
                <a:solidFill>
                  <a:srgbClr val="202122"/>
                </a:solidFill>
                <a:highlight>
                  <a:schemeClr val="lt1"/>
                </a:highlight>
              </a:rPr>
              <a:t>Esto puede sonar como mucho trabajo, pero en la práctica es </a:t>
            </a:r>
            <a:r>
              <a:rPr b="1" lang="es-419" sz="1200">
                <a:solidFill>
                  <a:srgbClr val="202122"/>
                </a:solidFill>
                <a:highlight>
                  <a:schemeClr val="lt1"/>
                </a:highlight>
              </a:rPr>
              <a:t>mucho más eficiente que el método tradicional</a:t>
            </a:r>
            <a:r>
              <a:rPr lang="es-419" sz="1200">
                <a:solidFill>
                  <a:srgbClr val="202122"/>
                </a:solidFill>
                <a:highlight>
                  <a:schemeClr val="lt1"/>
                </a:highlight>
              </a:rPr>
              <a:t>.</a:t>
            </a:r>
            <a:endParaRPr sz="1200">
              <a:solidFill>
                <a:srgbClr val="202122"/>
              </a:solidFill>
              <a:highlight>
                <a:schemeClr val="lt1"/>
              </a:highlight>
            </a:endParaRPr>
          </a:p>
          <a:p>
            <a:pPr indent="0" lvl="0" marL="0" rtl="0" algn="l">
              <a:lnSpc>
                <a:spcPct val="115000"/>
              </a:lnSpc>
              <a:spcBef>
                <a:spcPts val="0"/>
              </a:spcBef>
              <a:spcAft>
                <a:spcPts val="0"/>
              </a:spcAft>
              <a:buClr>
                <a:schemeClr val="dk1"/>
              </a:buClr>
              <a:buSzPts val="1100"/>
              <a:buFont typeface="Arial"/>
              <a:buNone/>
            </a:pPr>
            <a:r>
              <a:rPr lang="es-419" sz="1200">
                <a:solidFill>
                  <a:srgbClr val="202122"/>
                </a:solidFill>
                <a:highlight>
                  <a:schemeClr val="lt1"/>
                </a:highlight>
              </a:rPr>
              <a:t>Por ejemplo: si tenemos una lista de 2000 elementos en la interfaz y ocurren 10 cambios, es más eficiente aplicar 10 cambios, ubicar los componentes que tuvieron un cambio en sus propiedades y renderizar estos 10 elementos, en lugar de aplicar 10 cambios y renderizar 2000 elementos.</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2" name="Shape 762"/>
        <p:cNvGrpSpPr/>
        <p:nvPr/>
      </p:nvGrpSpPr>
      <p:grpSpPr>
        <a:xfrm>
          <a:off x="0" y="0"/>
          <a:ext cx="0" cy="0"/>
          <a:chOff x="0" y="0"/>
          <a:chExt cx="0" cy="0"/>
        </a:xfrm>
      </p:grpSpPr>
      <p:sp>
        <p:nvSpPr>
          <p:cNvPr id="763" name="Google Shape;763;p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64" name="Google Shape;764;p8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SzPts val="1100"/>
              <a:buNone/>
            </a:pPr>
            <a:r>
              <a:t/>
            </a:r>
            <a:endParaRPr>
              <a:solidFill>
                <a:schemeClr val="dk1"/>
              </a:solidFill>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0" name="Shape 770"/>
        <p:cNvGrpSpPr/>
        <p:nvPr/>
      </p:nvGrpSpPr>
      <p:grpSpPr>
        <a:xfrm>
          <a:off x="0" y="0"/>
          <a:ext cx="0" cy="0"/>
          <a:chOff x="0" y="0"/>
          <a:chExt cx="0" cy="0"/>
        </a:xfrm>
      </p:grpSpPr>
      <p:sp>
        <p:nvSpPr>
          <p:cNvPr id="771" name="Google Shape;771;p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72" name="Google Shape;772;p8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3" name="Shape 783"/>
        <p:cNvGrpSpPr/>
        <p:nvPr/>
      </p:nvGrpSpPr>
      <p:grpSpPr>
        <a:xfrm>
          <a:off x="0" y="0"/>
          <a:ext cx="0" cy="0"/>
          <a:chOff x="0" y="0"/>
          <a:chExt cx="0" cy="0"/>
        </a:xfrm>
      </p:grpSpPr>
      <p:sp>
        <p:nvSpPr>
          <p:cNvPr id="784" name="Google Shape;784;p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85" name="Google Shape;785;p8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419">
                <a:solidFill>
                  <a:schemeClr val="dk1"/>
                </a:solidFill>
              </a:rPr>
              <a:t>Usar para los módulos más importantes de la clase, donde se introducen conceptos que se ven en varios slides. No hay que usarla para todos los módulos.</a:t>
            </a:r>
            <a:endParaRPr>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8" name="Shape 788"/>
        <p:cNvGrpSpPr/>
        <p:nvPr/>
      </p:nvGrpSpPr>
      <p:grpSpPr>
        <a:xfrm>
          <a:off x="0" y="0"/>
          <a:ext cx="0" cy="0"/>
          <a:chOff x="0" y="0"/>
          <a:chExt cx="0" cy="0"/>
        </a:xfrm>
      </p:grpSpPr>
      <p:sp>
        <p:nvSpPr>
          <p:cNvPr id="789" name="Google Shape;789;p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90" name="Google Shape;790;p8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419">
                <a:solidFill>
                  <a:schemeClr val="dk1"/>
                </a:solidFill>
              </a:rPr>
              <a:t>Usar para slides de sólo texto. Si no alcanza, no sobrecargar, usar otra con el mismo título para indicar que continúa el mismo módulo.</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8" name="Google Shape;128;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419">
                <a:solidFill>
                  <a:srgbClr val="222222"/>
                </a:solidFill>
                <a:highlight>
                  <a:srgbClr val="FFFFFF"/>
                </a:highlight>
              </a:rPr>
              <a:t>1) Gabriel Maceira Alvarez</a:t>
            </a:r>
            <a:endParaRPr>
              <a:solidFill>
                <a:srgbClr val="222222"/>
              </a:solidFill>
              <a:highlight>
                <a:srgbClr val="FFFFFF"/>
              </a:highlight>
            </a:endParaRPr>
          </a:p>
          <a:p>
            <a:pPr indent="0" lvl="0" marL="0" rtl="0" algn="l">
              <a:lnSpc>
                <a:spcPct val="100000"/>
              </a:lnSpc>
              <a:spcBef>
                <a:spcPts val="0"/>
              </a:spcBef>
              <a:spcAft>
                <a:spcPts val="0"/>
              </a:spcAft>
              <a:buClr>
                <a:schemeClr val="dk1"/>
              </a:buClr>
              <a:buSzPts val="1100"/>
              <a:buFont typeface="Arial"/>
              <a:buNone/>
            </a:pPr>
            <a:r>
              <a:rPr lang="es-419" u="sng">
                <a:solidFill>
                  <a:srgbClr val="1155CC"/>
                </a:solidFill>
                <a:highlight>
                  <a:srgbClr val="FFFFFF"/>
                </a:highlight>
                <a:hlinkClick r:id="rId2">
                  <a:extLst>
                    <a:ext uri="{A12FA001-AC4F-418D-AE19-62706E023703}">
                      <ahyp:hlinkClr val="tx"/>
                    </a:ext>
                  </a:extLst>
                </a:hlinkClick>
              </a:rPr>
              <a:t>https://github.com/gabrielmaceira/ecommerce-maceira/tree/8b9581b366720f449b7f0832e56eb4642403b9a9</a:t>
            </a:r>
            <a:endParaRPr u="sng">
              <a:solidFill>
                <a:srgbClr val="1155CC"/>
              </a:solidFill>
              <a:highlight>
                <a:srgbClr val="FFFFFF"/>
              </a:highlight>
            </a:endParaRPr>
          </a:p>
          <a:p>
            <a:pPr indent="0" lvl="0" marL="0" rtl="0" algn="l">
              <a:lnSpc>
                <a:spcPct val="100000"/>
              </a:lnSpc>
              <a:spcBef>
                <a:spcPts val="0"/>
              </a:spcBef>
              <a:spcAft>
                <a:spcPts val="0"/>
              </a:spcAft>
              <a:buClr>
                <a:schemeClr val="dk1"/>
              </a:buClr>
              <a:buSzPts val="1100"/>
              <a:buFont typeface="Arial"/>
              <a:buNone/>
            </a:pPr>
            <a:r>
              <a:t/>
            </a:r>
            <a:endParaRPr>
              <a:solidFill>
                <a:srgbClr val="222222"/>
              </a:solidFill>
              <a:highlight>
                <a:srgbClr val="FFFFFF"/>
              </a:highlight>
            </a:endParaRPr>
          </a:p>
          <a:p>
            <a:pPr indent="0" lvl="0" marL="0" rtl="0" algn="l">
              <a:lnSpc>
                <a:spcPct val="100000"/>
              </a:lnSpc>
              <a:spcBef>
                <a:spcPts val="0"/>
              </a:spcBef>
              <a:spcAft>
                <a:spcPts val="0"/>
              </a:spcAft>
              <a:buClr>
                <a:schemeClr val="dk1"/>
              </a:buClr>
              <a:buSzPts val="1100"/>
              <a:buFont typeface="Arial"/>
              <a:buNone/>
            </a:pPr>
            <a:r>
              <a:rPr lang="es-419">
                <a:solidFill>
                  <a:srgbClr val="222222"/>
                </a:solidFill>
                <a:highlight>
                  <a:srgbClr val="FFFFFF"/>
                </a:highlight>
              </a:rPr>
              <a:t>2) Maria Cuervo</a:t>
            </a:r>
            <a:endParaRPr>
              <a:solidFill>
                <a:srgbClr val="222222"/>
              </a:solidFill>
              <a:highlight>
                <a:srgbClr val="FFFFFF"/>
              </a:highlight>
            </a:endParaRPr>
          </a:p>
          <a:p>
            <a:pPr indent="0" lvl="0" marL="0" rtl="0" algn="l">
              <a:lnSpc>
                <a:spcPct val="100000"/>
              </a:lnSpc>
              <a:spcBef>
                <a:spcPts val="0"/>
              </a:spcBef>
              <a:spcAft>
                <a:spcPts val="0"/>
              </a:spcAft>
              <a:buClr>
                <a:schemeClr val="dk1"/>
              </a:buClr>
              <a:buSzPts val="1100"/>
              <a:buFont typeface="Arial"/>
              <a:buNone/>
            </a:pPr>
            <a:r>
              <a:rPr lang="es-419" u="sng">
                <a:solidFill>
                  <a:srgbClr val="1155CC"/>
                </a:solidFill>
                <a:highlight>
                  <a:srgbClr val="FFFFFF"/>
                </a:highlight>
                <a:hlinkClick r:id="rId3">
                  <a:extLst>
                    <a:ext uri="{A12FA001-AC4F-418D-AE19-62706E023703}">
                      <ahyp:hlinkClr val="tx"/>
                    </a:ext>
                  </a:extLst>
                </a:hlinkClick>
              </a:rPr>
              <a:t>https://github.com/cuervomaria/coderReact</a:t>
            </a:r>
            <a:endParaRPr u="sng">
              <a:solidFill>
                <a:srgbClr val="1155CC"/>
              </a:solidFill>
              <a:highlight>
                <a:srgbClr val="FFFFFF"/>
              </a:highlight>
            </a:endParaRPr>
          </a:p>
          <a:p>
            <a:pPr indent="0" lvl="0" marL="0" rtl="0" algn="l">
              <a:lnSpc>
                <a:spcPct val="100000"/>
              </a:lnSpc>
              <a:spcBef>
                <a:spcPts val="0"/>
              </a:spcBef>
              <a:spcAft>
                <a:spcPts val="0"/>
              </a:spcAft>
              <a:buClr>
                <a:schemeClr val="dk1"/>
              </a:buClr>
              <a:buSzPts val="1100"/>
              <a:buFont typeface="Arial"/>
              <a:buNone/>
            </a:pPr>
            <a:r>
              <a:rPr lang="es-419" u="sng">
                <a:solidFill>
                  <a:srgbClr val="1155CC"/>
                </a:solidFill>
                <a:highlight>
                  <a:srgbClr val="FFFFFF"/>
                </a:highlight>
                <a:hlinkClick r:id="rId4">
                  <a:extLst>
                    <a:ext uri="{A12FA001-AC4F-418D-AE19-62706E023703}">
                      <ahyp:hlinkClr val="tx"/>
                    </a:ext>
                  </a:extLst>
                </a:hlinkClick>
              </a:rPr>
              <a:t>GIF</a:t>
            </a:r>
            <a:endParaRPr u="sng">
              <a:solidFill>
                <a:srgbClr val="1155CC"/>
              </a:solidFill>
              <a:highlight>
                <a:srgbClr val="FFFFFF"/>
              </a:highlight>
            </a:endParaRPr>
          </a:p>
          <a:p>
            <a:pPr indent="0" lvl="0" marL="0" rtl="0" algn="l">
              <a:lnSpc>
                <a:spcPct val="100000"/>
              </a:lnSpc>
              <a:spcBef>
                <a:spcPts val="0"/>
              </a:spcBef>
              <a:spcAft>
                <a:spcPts val="0"/>
              </a:spcAft>
              <a:buClr>
                <a:schemeClr val="dk1"/>
              </a:buClr>
              <a:buSzPts val="1100"/>
              <a:buFont typeface="Arial"/>
              <a:buNone/>
            </a:pPr>
            <a:r>
              <a:t/>
            </a:r>
            <a:endParaRPr>
              <a:solidFill>
                <a:srgbClr val="222222"/>
              </a:solidFill>
              <a:highlight>
                <a:srgbClr val="FFFFFF"/>
              </a:highlight>
            </a:endParaRPr>
          </a:p>
          <a:p>
            <a:pPr indent="0" lvl="0" marL="0" rtl="0" algn="l">
              <a:lnSpc>
                <a:spcPct val="100000"/>
              </a:lnSpc>
              <a:spcBef>
                <a:spcPts val="0"/>
              </a:spcBef>
              <a:spcAft>
                <a:spcPts val="0"/>
              </a:spcAft>
              <a:buClr>
                <a:schemeClr val="dk1"/>
              </a:buClr>
              <a:buSzPts val="1100"/>
              <a:buFont typeface="Arial"/>
              <a:buNone/>
            </a:pPr>
            <a:r>
              <a:rPr lang="es-419">
                <a:solidFill>
                  <a:srgbClr val="222222"/>
                </a:solidFill>
                <a:highlight>
                  <a:srgbClr val="FFFFFF"/>
                </a:highlight>
              </a:rPr>
              <a:t>3) Nicolas Di Pietro Paolo</a:t>
            </a:r>
            <a:endParaRPr>
              <a:solidFill>
                <a:srgbClr val="222222"/>
              </a:solidFill>
              <a:highlight>
                <a:srgbClr val="FFFFFF"/>
              </a:highlight>
            </a:endParaRPr>
          </a:p>
          <a:p>
            <a:pPr indent="0" lvl="0" marL="0" rtl="0" algn="l">
              <a:lnSpc>
                <a:spcPct val="100000"/>
              </a:lnSpc>
              <a:spcBef>
                <a:spcPts val="0"/>
              </a:spcBef>
              <a:spcAft>
                <a:spcPts val="0"/>
              </a:spcAft>
              <a:buClr>
                <a:schemeClr val="dk1"/>
              </a:buClr>
              <a:buSzPts val="1100"/>
              <a:buFont typeface="Arial"/>
              <a:buNone/>
            </a:pPr>
            <a:r>
              <a:rPr lang="es-419" u="sng">
                <a:solidFill>
                  <a:srgbClr val="1155CC"/>
                </a:solidFill>
                <a:highlight>
                  <a:srgbClr val="FFFFFF"/>
                </a:highlight>
                <a:hlinkClick r:id="rId5">
                  <a:extLst>
                    <a:ext uri="{A12FA001-AC4F-418D-AE19-62706E023703}">
                      <ahyp:hlinkClr val="tx"/>
                    </a:ext>
                  </a:extLst>
                </a:hlinkClick>
              </a:rPr>
              <a:t>https://github.com/dipietronicolas/CODERHOUSE-Proyecto-Final</a:t>
            </a:r>
            <a:endParaRPr u="sng">
              <a:solidFill>
                <a:srgbClr val="1155CC"/>
              </a:solidFill>
              <a:highlight>
                <a:srgbClr val="FFFFFF"/>
              </a:highlight>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5" name="Shape 795"/>
        <p:cNvGrpSpPr/>
        <p:nvPr/>
      </p:nvGrpSpPr>
      <p:grpSpPr>
        <a:xfrm>
          <a:off x="0" y="0"/>
          <a:ext cx="0" cy="0"/>
          <a:chOff x="0" y="0"/>
          <a:chExt cx="0" cy="0"/>
        </a:xfrm>
      </p:grpSpPr>
      <p:sp>
        <p:nvSpPr>
          <p:cNvPr id="796" name="Google Shape;796;p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97" name="Google Shape;797;p8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419">
                <a:solidFill>
                  <a:schemeClr val="dk1"/>
                </a:solidFill>
              </a:rPr>
              <a:t>Usar para slides de sólo texto. Si no alcanza, no sobrecargar, usar otra con el mismo título para indicar que continúa el mismo módulo.</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2" name="Shape 802"/>
        <p:cNvGrpSpPr/>
        <p:nvPr/>
      </p:nvGrpSpPr>
      <p:grpSpPr>
        <a:xfrm>
          <a:off x="0" y="0"/>
          <a:ext cx="0" cy="0"/>
          <a:chOff x="0" y="0"/>
          <a:chExt cx="0" cy="0"/>
        </a:xfrm>
      </p:grpSpPr>
      <p:sp>
        <p:nvSpPr>
          <p:cNvPr id="803" name="Google Shape;803;p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04" name="Google Shape;804;p8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419">
                <a:solidFill>
                  <a:schemeClr val="dk1"/>
                </a:solidFill>
              </a:rPr>
              <a:t>Usar para slides de sólo texto. Si no alcanza, no sobrecargar, usar otra con el mismo título para indicar que continúa el mismo módulo.</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9" name="Shape 809"/>
        <p:cNvGrpSpPr/>
        <p:nvPr/>
      </p:nvGrpSpPr>
      <p:grpSpPr>
        <a:xfrm>
          <a:off x="0" y="0"/>
          <a:ext cx="0" cy="0"/>
          <a:chOff x="0" y="0"/>
          <a:chExt cx="0" cy="0"/>
        </a:xfrm>
      </p:grpSpPr>
      <p:sp>
        <p:nvSpPr>
          <p:cNvPr id="810" name="Google Shape;810;p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11" name="Google Shape;811;p8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419">
                <a:solidFill>
                  <a:schemeClr val="dk1"/>
                </a:solidFill>
              </a:rPr>
              <a:t>Obligatoria siempre.</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5" name="Shape 815"/>
        <p:cNvGrpSpPr/>
        <p:nvPr/>
      </p:nvGrpSpPr>
      <p:grpSpPr>
        <a:xfrm>
          <a:off x="0" y="0"/>
          <a:ext cx="0" cy="0"/>
          <a:chOff x="0" y="0"/>
          <a:chExt cx="0" cy="0"/>
        </a:xfrm>
      </p:grpSpPr>
      <p:sp>
        <p:nvSpPr>
          <p:cNvPr id="816" name="Google Shape;816;p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17" name="Google Shape;817;p9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419">
                <a:solidFill>
                  <a:schemeClr val="dk1"/>
                </a:solidFill>
              </a:rPr>
              <a:t>Usar para los módulos más importantes de la clase, donde se introducen conceptos que se ven en varios slides. No hay que usarla para todos los módulos.</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0" name="Shape 820"/>
        <p:cNvGrpSpPr/>
        <p:nvPr/>
      </p:nvGrpSpPr>
      <p:grpSpPr>
        <a:xfrm>
          <a:off x="0" y="0"/>
          <a:ext cx="0" cy="0"/>
          <a:chOff x="0" y="0"/>
          <a:chExt cx="0" cy="0"/>
        </a:xfrm>
      </p:grpSpPr>
      <p:sp>
        <p:nvSpPr>
          <p:cNvPr id="821" name="Google Shape;821;p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22" name="Google Shape;822;p9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419">
                <a:solidFill>
                  <a:schemeClr val="dk1"/>
                </a:solidFill>
              </a:rPr>
              <a:t>Usar para slides de sólo texto. Si no alcanza, no sobrecargar, usar otra con el mismo título para indicar que continúa el mismo módulo.</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7" name="Shape 827"/>
        <p:cNvGrpSpPr/>
        <p:nvPr/>
      </p:nvGrpSpPr>
      <p:grpSpPr>
        <a:xfrm>
          <a:off x="0" y="0"/>
          <a:ext cx="0" cy="0"/>
          <a:chOff x="0" y="0"/>
          <a:chExt cx="0" cy="0"/>
        </a:xfrm>
      </p:grpSpPr>
      <p:sp>
        <p:nvSpPr>
          <p:cNvPr id="828" name="Google Shape;828;p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29" name="Google Shape;829;p9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419">
                <a:solidFill>
                  <a:schemeClr val="dk1"/>
                </a:solidFill>
              </a:rPr>
              <a:t>Usar para slides de sólo texto. Si no alcanza, no sobrecargar, usar otra con el mismo título para indicar que continúa el mismo módulo.</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7" name="Shape 837"/>
        <p:cNvGrpSpPr/>
        <p:nvPr/>
      </p:nvGrpSpPr>
      <p:grpSpPr>
        <a:xfrm>
          <a:off x="0" y="0"/>
          <a:ext cx="0" cy="0"/>
          <a:chOff x="0" y="0"/>
          <a:chExt cx="0" cy="0"/>
        </a:xfrm>
      </p:grpSpPr>
      <p:sp>
        <p:nvSpPr>
          <p:cNvPr id="838" name="Google Shape;838;p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39" name="Google Shape;839;p9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419">
                <a:solidFill>
                  <a:schemeClr val="dk1"/>
                </a:solidFill>
              </a:rPr>
              <a:t>Usar para los módulos más importantes de la clase, donde se introducen conceptos que se ven en varios slides. No hay que usarla para todos los módulos.</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2" name="Shape 842"/>
        <p:cNvGrpSpPr/>
        <p:nvPr/>
      </p:nvGrpSpPr>
      <p:grpSpPr>
        <a:xfrm>
          <a:off x="0" y="0"/>
          <a:ext cx="0" cy="0"/>
          <a:chOff x="0" y="0"/>
          <a:chExt cx="0" cy="0"/>
        </a:xfrm>
      </p:grpSpPr>
      <p:sp>
        <p:nvSpPr>
          <p:cNvPr id="843" name="Google Shape;843;p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44" name="Google Shape;844;p9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419">
                <a:solidFill>
                  <a:schemeClr val="dk1"/>
                </a:solidFill>
              </a:rPr>
              <a:t>Usar para slides de sólo texto. Si no alcanza, no sobrecargar, usar otra con el mismo título para indicar que continúa el mismo módulo.</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0" name="Shape 850"/>
        <p:cNvGrpSpPr/>
        <p:nvPr/>
      </p:nvGrpSpPr>
      <p:grpSpPr>
        <a:xfrm>
          <a:off x="0" y="0"/>
          <a:ext cx="0" cy="0"/>
          <a:chOff x="0" y="0"/>
          <a:chExt cx="0" cy="0"/>
        </a:xfrm>
      </p:grpSpPr>
      <p:sp>
        <p:nvSpPr>
          <p:cNvPr id="851" name="Google Shape;851;p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52" name="Google Shape;852;p9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419">
                <a:solidFill>
                  <a:schemeClr val="dk1"/>
                </a:solidFill>
              </a:rPr>
              <a:t>Usar para slides de sólo texto. Si no alcanza, no sobrecargar, usar otra con el mismo título para indicar que continúa el mismo módulo.</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8" name="Shape 858"/>
        <p:cNvGrpSpPr/>
        <p:nvPr/>
      </p:nvGrpSpPr>
      <p:grpSpPr>
        <a:xfrm>
          <a:off x="0" y="0"/>
          <a:ext cx="0" cy="0"/>
          <a:chOff x="0" y="0"/>
          <a:chExt cx="0" cy="0"/>
        </a:xfrm>
      </p:grpSpPr>
      <p:sp>
        <p:nvSpPr>
          <p:cNvPr id="859" name="Google Shape;859;p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60" name="Google Shape;860;p9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419">
                <a:solidFill>
                  <a:schemeClr val="dk1"/>
                </a:solidFill>
              </a:rPr>
              <a:t>Demostración - Instalación de React y Node</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s-419">
                <a:solidFill>
                  <a:schemeClr val="dk1"/>
                </a:solidFill>
              </a:rPr>
              <a:t>Duración: 5/10 minutos</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s-419">
                <a:solidFill>
                  <a:schemeClr val="dk1"/>
                </a:solidFill>
              </a:rPr>
              <a:t>Objetivos: Poder instalar Node y React</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s-419">
                <a:solidFill>
                  <a:schemeClr val="dk1"/>
                </a:solidFill>
              </a:rPr>
              <a:t>Modalidad de agrupamiento: En vivo</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s-419">
                <a:solidFill>
                  <a:schemeClr val="dk1"/>
                </a:solidFill>
              </a:rPr>
              <a:t>Observaciones/notas: Podés dar un par minutos extra a los alumnos para que sigan el paso a paso junto a vos. Recordá que los alumnos no suelen tener los mismos SO; Algunos tienen MAC, Windows y Linux.</a:t>
            </a:r>
            <a:endParaRPr>
              <a:solidFill>
                <a:schemeClr val="dk1"/>
              </a:solidFill>
            </a:endParaRPr>
          </a:p>
          <a:p>
            <a:pPr indent="0" lvl="0" marL="0" rtl="0" algn="l">
              <a:lnSpc>
                <a:spcPct val="100000"/>
              </a:lnSpc>
              <a:spcBef>
                <a:spcPts val="0"/>
              </a:spcBef>
              <a:spcAft>
                <a:spcPts val="0"/>
              </a:spcAft>
              <a:buSzPts val="1100"/>
              <a:buNone/>
            </a:pPr>
            <a:r>
              <a:t/>
            </a:r>
            <a:endParaRPr>
              <a:solidFill>
                <a:schemeClr val="dk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3" name="Shape 43"/>
        <p:cNvGrpSpPr/>
        <p:nvPr/>
      </p:nvGrpSpPr>
      <p:grpSpPr>
        <a:xfrm>
          <a:off x="0" y="0"/>
          <a:ext cx="0" cy="0"/>
          <a:chOff x="0" y="0"/>
          <a:chExt cx="0" cy="0"/>
        </a:xfrm>
      </p:grpSpPr>
      <p:sp>
        <p:nvSpPr>
          <p:cNvPr id="44" name="Google Shape;44;p11"/>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800"/>
              <a:buNone/>
              <a:defRPr/>
            </a:lvl1pPr>
          </a:lstStyle>
          <a:p/>
        </p:txBody>
      </p:sp>
      <p:sp>
        <p:nvSpPr>
          <p:cNvPr id="45" name="Google Shape;45;p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6" name="Shape 46"/>
        <p:cNvGrpSpPr/>
        <p:nvPr/>
      </p:nvGrpSpPr>
      <p:grpSpPr>
        <a:xfrm>
          <a:off x="0" y="0"/>
          <a:ext cx="0" cy="0"/>
          <a:chOff x="0" y="0"/>
          <a:chExt cx="0" cy="0"/>
        </a:xfrm>
      </p:grpSpPr>
      <p:sp>
        <p:nvSpPr>
          <p:cNvPr id="47" name="Google Shape;47;p12"/>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8" name="Google Shape;48;p12"/>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49" name="Google Shape;49;p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51" name="Shape 51"/>
        <p:cNvGrpSpPr/>
        <p:nvPr/>
      </p:nvGrpSpPr>
      <p:grpSpPr>
        <a:xfrm>
          <a:off x="0" y="0"/>
          <a:ext cx="0" cy="0"/>
          <a:chOff x="0" y="0"/>
          <a:chExt cx="0" cy="0"/>
        </a:xfrm>
      </p:grpSpPr>
      <p:sp>
        <p:nvSpPr>
          <p:cNvPr id="52" name="Google Shape;52;p1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9pPr>
          </a:lstStyle>
          <a:p/>
        </p:txBody>
      </p:sp>
      <p:sp>
        <p:nvSpPr>
          <p:cNvPr id="53" name="Google Shape;53;p1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00000"/>
              </a:lnSpc>
              <a:spcBef>
                <a:spcPts val="0"/>
              </a:spcBef>
              <a:spcAft>
                <a:spcPts val="0"/>
              </a:spcAft>
              <a:buClr>
                <a:srgbClr val="000000"/>
              </a:buClr>
              <a:buSzPts val="1800"/>
              <a:buFont typeface="Arial"/>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indent="-317500" lvl="5" marL="2743200" marR="0" rtl="0" algn="l">
              <a:lnSpc>
                <a:spcPct val="100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indent="-317500" lvl="6" marL="3200400" marR="0" rtl="0" algn="l">
              <a:lnSpc>
                <a:spcPct val="100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indent="-317500" lvl="7" marL="3657600" marR="0" rtl="0" algn="l">
              <a:lnSpc>
                <a:spcPct val="100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indent="-317500" lvl="8" marL="4114800" marR="0" rtl="0" algn="l">
              <a:lnSpc>
                <a:spcPct val="100000"/>
              </a:lnSpc>
              <a:spcBef>
                <a:spcPts val="1600"/>
              </a:spcBef>
              <a:spcAft>
                <a:spcPts val="160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54" name="Google Shape;54;p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3" name="Shape 13"/>
        <p:cNvGrpSpPr/>
        <p:nvPr/>
      </p:nvGrpSpPr>
      <p:grpSpPr>
        <a:xfrm>
          <a:off x="0" y="0"/>
          <a:ext cx="0" cy="0"/>
          <a:chOff x="0" y="0"/>
          <a:chExt cx="0" cy="0"/>
        </a:xfrm>
      </p:grpSpPr>
      <p:sp>
        <p:nvSpPr>
          <p:cNvPr id="14" name="Google Shape;14;p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5" name="Google Shape;15;p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16" name="Google Shape;16;p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7" name="Shape 17"/>
        <p:cNvGrpSpPr/>
        <p:nvPr/>
      </p:nvGrpSpPr>
      <p:grpSpPr>
        <a:xfrm>
          <a:off x="0" y="0"/>
          <a:ext cx="0" cy="0"/>
          <a:chOff x="0" y="0"/>
          <a:chExt cx="0" cy="0"/>
        </a:xfrm>
      </p:grpSpPr>
      <p:sp>
        <p:nvSpPr>
          <p:cNvPr id="18" name="Google Shape;18;p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 name="Shape 19"/>
        <p:cNvGrpSpPr/>
        <p:nvPr/>
      </p:nvGrpSpPr>
      <p:grpSpPr>
        <a:xfrm>
          <a:off x="0" y="0"/>
          <a:ext cx="0" cy="0"/>
          <a:chOff x="0" y="0"/>
          <a:chExt cx="0" cy="0"/>
        </a:xfrm>
      </p:grpSpPr>
      <p:sp>
        <p:nvSpPr>
          <p:cNvPr id="20" name="Google Shape;20;p5"/>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21" name="Google Shape;21;p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2" name="Shape 22"/>
        <p:cNvGrpSpPr/>
        <p:nvPr/>
      </p:nvGrpSpPr>
      <p:grpSpPr>
        <a:xfrm>
          <a:off x="0" y="0"/>
          <a:ext cx="0" cy="0"/>
          <a:chOff x="0" y="0"/>
          <a:chExt cx="0" cy="0"/>
        </a:xfrm>
      </p:grpSpPr>
      <p:sp>
        <p:nvSpPr>
          <p:cNvPr id="23" name="Google Shape;23;p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4" name="Google Shape;24;p6"/>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5" name="Google Shape;25;p6"/>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6" name="Google Shape;26;p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7" name="Shape 27"/>
        <p:cNvGrpSpPr/>
        <p:nvPr/>
      </p:nvGrpSpPr>
      <p:grpSpPr>
        <a:xfrm>
          <a:off x="0" y="0"/>
          <a:ext cx="0" cy="0"/>
          <a:chOff x="0" y="0"/>
          <a:chExt cx="0" cy="0"/>
        </a:xfrm>
      </p:grpSpPr>
      <p:sp>
        <p:nvSpPr>
          <p:cNvPr id="28" name="Google Shape;28;p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9" name="Google Shape;29;p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0" name="Shape 30"/>
        <p:cNvGrpSpPr/>
        <p:nvPr/>
      </p:nvGrpSpPr>
      <p:grpSpPr>
        <a:xfrm>
          <a:off x="0" y="0"/>
          <a:ext cx="0" cy="0"/>
          <a:chOff x="0" y="0"/>
          <a:chExt cx="0" cy="0"/>
        </a:xfrm>
      </p:grpSpPr>
      <p:sp>
        <p:nvSpPr>
          <p:cNvPr id="31" name="Google Shape;31;p8"/>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2" name="Google Shape;32;p8"/>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3" name="Google Shape;33;p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4" name="Shape 34"/>
        <p:cNvGrpSpPr/>
        <p:nvPr/>
      </p:nvGrpSpPr>
      <p:grpSpPr>
        <a:xfrm>
          <a:off x="0" y="0"/>
          <a:ext cx="0" cy="0"/>
          <a:chOff x="0" y="0"/>
          <a:chExt cx="0" cy="0"/>
        </a:xfrm>
      </p:grpSpPr>
      <p:sp>
        <p:nvSpPr>
          <p:cNvPr id="35" name="Google Shape;35;p9"/>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6" name="Google Shape;36;p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7" name="Shape 37"/>
        <p:cNvGrpSpPr/>
        <p:nvPr/>
      </p:nvGrpSpPr>
      <p:grpSpPr>
        <a:xfrm>
          <a:off x="0" y="0"/>
          <a:ext cx="0" cy="0"/>
          <a:chOff x="0" y="0"/>
          <a:chExt cx="0" cy="0"/>
        </a:xfrm>
      </p:grpSpPr>
      <p:sp>
        <p:nvSpPr>
          <p:cNvPr id="38" name="Google Shape;38;p10"/>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 name="Google Shape;39;p10"/>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40" name="Google Shape;40;p10"/>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1" name="Google Shape;41;p10"/>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42" name="Google Shape;42;p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5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1.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8.png"/><Relationship Id="rId4" Type="http://schemas.openxmlformats.org/officeDocument/2006/relationships/image" Target="../media/image5.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0.xml"/><Relationship Id="rId3" Type="http://schemas.openxmlformats.org/officeDocument/2006/relationships/image" Target="../media/image21.png"/><Relationship Id="rId4" Type="http://schemas.openxmlformats.org/officeDocument/2006/relationships/image" Target="../media/image82.png"/><Relationship Id="rId5" Type="http://schemas.openxmlformats.org/officeDocument/2006/relationships/image" Target="../media/image83.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1.xml"/><Relationship Id="rId3" Type="http://schemas.openxmlformats.org/officeDocument/2006/relationships/image" Target="../media/image21.png"/><Relationship Id="rId4" Type="http://schemas.openxmlformats.org/officeDocument/2006/relationships/image" Target="../media/image97.png"/><Relationship Id="rId5" Type="http://schemas.openxmlformats.org/officeDocument/2006/relationships/image" Target="../media/image85.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2.xml"/><Relationship Id="rId3" Type="http://schemas.openxmlformats.org/officeDocument/2006/relationships/image" Target="../media/image21.png"/><Relationship Id="rId4" Type="http://schemas.openxmlformats.org/officeDocument/2006/relationships/image" Target="../media/image90.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3.xml"/><Relationship Id="rId3" Type="http://schemas.openxmlformats.org/officeDocument/2006/relationships/image" Target="../media/image54.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4.xml"/><Relationship Id="rId3" Type="http://schemas.openxmlformats.org/officeDocument/2006/relationships/image" Target="../media/image21.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5.xml"/><Relationship Id="rId3" Type="http://schemas.openxmlformats.org/officeDocument/2006/relationships/image" Target="../media/image21.png"/><Relationship Id="rId4" Type="http://schemas.openxmlformats.org/officeDocument/2006/relationships/image" Target="../media/image91.png"/><Relationship Id="rId5" Type="http://schemas.openxmlformats.org/officeDocument/2006/relationships/image" Target="../media/image84.jp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6.xml"/><Relationship Id="rId3" Type="http://schemas.openxmlformats.org/officeDocument/2006/relationships/image" Target="../media/image11.png"/><Relationship Id="rId4" Type="http://schemas.openxmlformats.org/officeDocument/2006/relationships/image" Target="../media/image21.png"/><Relationship Id="rId5" Type="http://schemas.openxmlformats.org/officeDocument/2006/relationships/image" Target="../media/image57.gif"/></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7.xml"/><Relationship Id="rId3" Type="http://schemas.openxmlformats.org/officeDocument/2006/relationships/image" Target="../media/image21.png"/><Relationship Id="rId4" Type="http://schemas.openxmlformats.org/officeDocument/2006/relationships/image" Target="../media/image81.png"/><Relationship Id="rId5" Type="http://schemas.openxmlformats.org/officeDocument/2006/relationships/image" Target="../media/image80.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8.xml"/><Relationship Id="rId3" Type="http://schemas.openxmlformats.org/officeDocument/2006/relationships/hyperlink" Target="https://drive.google.com/file/d/1MOmhWs2uWfbtJY4hhZIIz3c9-wMoYor-/view?usp=sharing" TargetMode="External"/><Relationship Id="rId4" Type="http://schemas.openxmlformats.org/officeDocument/2006/relationships/image" Target="../media/image21.png"/><Relationship Id="rId5" Type="http://schemas.openxmlformats.org/officeDocument/2006/relationships/image" Target="../media/image98.png"/><Relationship Id="rId6" Type="http://schemas.openxmlformats.org/officeDocument/2006/relationships/image" Target="../media/image93.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9.xml"/><Relationship Id="rId3" Type="http://schemas.openxmlformats.org/officeDocument/2006/relationships/image" Target="../media/image2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5.png"/><Relationship Id="rId4" Type="http://schemas.openxmlformats.org/officeDocument/2006/relationships/image" Target="../media/image32.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0.xml"/><Relationship Id="rId3" Type="http://schemas.openxmlformats.org/officeDocument/2006/relationships/image" Target="../media/image21.png"/><Relationship Id="rId4" Type="http://schemas.openxmlformats.org/officeDocument/2006/relationships/image" Target="../media/image92.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1.xml"/><Relationship Id="rId3" Type="http://schemas.openxmlformats.org/officeDocument/2006/relationships/image" Target="../media/image21.png"/><Relationship Id="rId4" Type="http://schemas.openxmlformats.org/officeDocument/2006/relationships/image" Target="../media/image96.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2.xml"/><Relationship Id="rId3" Type="http://schemas.openxmlformats.org/officeDocument/2006/relationships/image" Target="../media/image11.png"/><Relationship Id="rId4" Type="http://schemas.openxmlformats.org/officeDocument/2006/relationships/image" Target="../media/image51.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3.xml"/><Relationship Id="rId3" Type="http://schemas.openxmlformats.org/officeDocument/2006/relationships/image" Target="../media/image5.png"/><Relationship Id="rId4" Type="http://schemas.openxmlformats.org/officeDocument/2006/relationships/image" Target="../media/image10.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4.xml"/><Relationship Id="rId3" Type="http://schemas.openxmlformats.org/officeDocument/2006/relationships/image" Target="../media/image5.png"/><Relationship Id="rId4" Type="http://schemas.openxmlformats.org/officeDocument/2006/relationships/image" Target="../media/image79.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5.xml"/><Relationship Id="rId3" Type="http://schemas.openxmlformats.org/officeDocument/2006/relationships/image" Target="../media/image94.png"/><Relationship Id="rId4" Type="http://schemas.openxmlformats.org/officeDocument/2006/relationships/image" Target="../media/image89.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6.xml"/><Relationship Id="rId3" Type="http://schemas.openxmlformats.org/officeDocument/2006/relationships/image" Target="../media/image70.png"/><Relationship Id="rId4" Type="http://schemas.openxmlformats.org/officeDocument/2006/relationships/hyperlink" Target="https://reactjs.org/tutorial/tutorial.html" TargetMode="External"/><Relationship Id="rId5" Type="http://schemas.openxmlformats.org/officeDocument/2006/relationships/hyperlink" Target="https://reactjs.org/docs/hello-world.html" TargetMode="External"/><Relationship Id="rId6" Type="http://schemas.openxmlformats.org/officeDocument/2006/relationships/hyperlink" Target="https://carlosvillu.com/introduccion-a-reactjs/" TargetMode="External"/><Relationship Id="rId7" Type="http://schemas.openxmlformats.org/officeDocument/2006/relationships/image" Target="../media/image21.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7.xml"/><Relationship Id="rId3" Type="http://schemas.openxmlformats.org/officeDocument/2006/relationships/image" Target="../media/image89.png"/><Relationship Id="rId4" Type="http://schemas.openxmlformats.org/officeDocument/2006/relationships/image" Target="../media/image95.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8.xml"/><Relationship Id="rId3" Type="http://schemas.openxmlformats.org/officeDocument/2006/relationships/hyperlink" Target="https://plataforma.coderhouse.com/beneficios" TargetMode="External"/><Relationship Id="rId4" Type="http://schemas.openxmlformats.org/officeDocument/2006/relationships/image" Target="../media/image99.png"/><Relationship Id="rId5" Type="http://schemas.openxmlformats.org/officeDocument/2006/relationships/image" Target="../media/image88.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9.xml"/><Relationship Id="rId3"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5.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0.xml"/><Relationship Id="rId3" Type="http://schemas.openxmlformats.org/officeDocument/2006/relationships/image" Target="../media/image11.png"/><Relationship Id="rId4" Type="http://schemas.openxmlformats.org/officeDocument/2006/relationships/image" Target="../media/image8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hyperlink" Target="https://drive.google.com/drive/folders/1mTN1flukL3dSsQKS4QLkyKIYb6AGVpiL?usp=sharing" TargetMode="External"/><Relationship Id="rId4" Type="http://schemas.openxmlformats.org/officeDocument/2006/relationships/image" Target="../media/image21.png"/><Relationship Id="rId5" Type="http://schemas.openxmlformats.org/officeDocument/2006/relationships/image" Target="../media/image18.png"/><Relationship Id="rId6" Type="http://schemas.openxmlformats.org/officeDocument/2006/relationships/image" Target="../media/image23.png"/><Relationship Id="rId7" Type="http://schemas.openxmlformats.org/officeDocument/2006/relationships/image" Target="../media/image2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2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5.png"/><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36.png"/><Relationship Id="rId4" Type="http://schemas.openxmlformats.org/officeDocument/2006/relationships/image" Target="../media/image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5.png"/><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1.png"/><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1.png"/><Relationship Id="rId4" Type="http://schemas.openxmlformats.org/officeDocument/2006/relationships/image" Target="../media/image14.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1.png"/><Relationship Id="rId4" Type="http://schemas.openxmlformats.org/officeDocument/2006/relationships/image" Target="../media/image1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1.png"/><Relationship Id="rId4" Type="http://schemas.openxmlformats.org/officeDocument/2006/relationships/image" Target="../media/image2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1.png"/><Relationship Id="rId4" Type="http://schemas.openxmlformats.org/officeDocument/2006/relationships/image" Target="../media/image3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2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21.png"/><Relationship Id="rId4" Type="http://schemas.openxmlformats.org/officeDocument/2006/relationships/image" Target="../media/image2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21.png"/><Relationship Id="rId4" Type="http://schemas.openxmlformats.org/officeDocument/2006/relationships/image" Target="../media/image2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1.png"/><Relationship Id="rId4" Type="http://schemas.openxmlformats.org/officeDocument/2006/relationships/hyperlink" Target="https://plataforma.coderhouse.com/video-tutoriales" TargetMode="External"/><Relationship Id="rId5" Type="http://schemas.openxmlformats.org/officeDocument/2006/relationships/image" Target="../media/image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2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21.png"/><Relationship Id="rId4" Type="http://schemas.openxmlformats.org/officeDocument/2006/relationships/image" Target="../media/image47.png"/><Relationship Id="rId5" Type="http://schemas.openxmlformats.org/officeDocument/2006/relationships/hyperlink" Target="https://twitter.com/Mappletons"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21.png"/><Relationship Id="rId4" Type="http://schemas.openxmlformats.org/officeDocument/2006/relationships/image" Target="../media/image34.gi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hyperlink" Target="https://developer.mozilla.org/es/docs/Web/API" TargetMode="External"/><Relationship Id="rId4" Type="http://schemas.openxmlformats.org/officeDocument/2006/relationships/image" Target="../media/image21.png"/><Relationship Id="rId5" Type="http://schemas.openxmlformats.org/officeDocument/2006/relationships/image" Target="../media/image33.png"/><Relationship Id="rId6" Type="http://schemas.openxmlformats.org/officeDocument/2006/relationships/image" Target="../media/image2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hyperlink" Target="https://developer.mozilla.org/es/docs/Web/API" TargetMode="External"/><Relationship Id="rId4" Type="http://schemas.openxmlformats.org/officeDocument/2006/relationships/image" Target="../media/image21.png"/><Relationship Id="rId5" Type="http://schemas.openxmlformats.org/officeDocument/2006/relationships/image" Target="../media/image5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2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2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21.png"/><Relationship Id="rId4" Type="http://schemas.openxmlformats.org/officeDocument/2006/relationships/image" Target="../media/image2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21.png"/><Relationship Id="rId4" Type="http://schemas.openxmlformats.org/officeDocument/2006/relationships/image" Target="../media/image3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2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5.png"/><Relationship Id="rId4" Type="http://schemas.openxmlformats.org/officeDocument/2006/relationships/image" Target="../media/image10.png"/><Relationship Id="rId5" Type="http://schemas.openxmlformats.org/officeDocument/2006/relationships/image" Target="../media/image1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21.png"/><Relationship Id="rId4" Type="http://schemas.openxmlformats.org/officeDocument/2006/relationships/image" Target="../media/image4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21.png"/><Relationship Id="rId4" Type="http://schemas.openxmlformats.org/officeDocument/2006/relationships/image" Target="../media/image3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2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2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21.png"/><Relationship Id="rId4" Type="http://schemas.openxmlformats.org/officeDocument/2006/relationships/image" Target="../media/image4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21.png"/><Relationship Id="rId4" Type="http://schemas.openxmlformats.org/officeDocument/2006/relationships/image" Target="../media/image4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21.png"/><Relationship Id="rId4" Type="http://schemas.openxmlformats.org/officeDocument/2006/relationships/image" Target="../media/image39.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21.png"/><Relationship Id="rId4" Type="http://schemas.openxmlformats.org/officeDocument/2006/relationships/image" Target="../media/image31.png"/><Relationship Id="rId5" Type="http://schemas.openxmlformats.org/officeDocument/2006/relationships/image" Target="../media/image42.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21.png"/><Relationship Id="rId4" Type="http://schemas.openxmlformats.org/officeDocument/2006/relationships/image" Target="../media/image44.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21.png"/><Relationship Id="rId4" Type="http://schemas.openxmlformats.org/officeDocument/2006/relationships/image" Target="../media/image5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png"/><Relationship Id="rId4" Type="http://schemas.openxmlformats.org/officeDocument/2006/relationships/image" Target="../media/image5.png"/><Relationship Id="rId5" Type="http://schemas.openxmlformats.org/officeDocument/2006/relationships/image" Target="../media/image6.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21.png"/><Relationship Id="rId4" Type="http://schemas.openxmlformats.org/officeDocument/2006/relationships/image" Target="../media/image57.gif"/><Relationship Id="rId5" Type="http://schemas.openxmlformats.org/officeDocument/2006/relationships/image" Target="../media/image50.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11.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21.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5.png"/><Relationship Id="rId4" Type="http://schemas.openxmlformats.org/officeDocument/2006/relationships/image" Target="../media/image13.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5.png"/><Relationship Id="rId4" Type="http://schemas.openxmlformats.org/officeDocument/2006/relationships/image" Target="../media/image38.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5.png"/><Relationship Id="rId4" Type="http://schemas.openxmlformats.org/officeDocument/2006/relationships/image" Target="../media/image17.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21.png"/><Relationship Id="rId4" Type="http://schemas.openxmlformats.org/officeDocument/2006/relationships/image" Target="../media/image48.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21.png"/><Relationship Id="rId4" Type="http://schemas.openxmlformats.org/officeDocument/2006/relationships/image" Target="../media/image56.png"/><Relationship Id="rId5" Type="http://schemas.openxmlformats.org/officeDocument/2006/relationships/image" Target="../media/image49.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21.png"/><Relationship Id="rId4" Type="http://schemas.openxmlformats.org/officeDocument/2006/relationships/image" Target="../media/image65.png"/><Relationship Id="rId5" Type="http://schemas.openxmlformats.org/officeDocument/2006/relationships/image" Target="../media/image40.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image" Target="../media/image21.png"/><Relationship Id="rId4" Type="http://schemas.openxmlformats.org/officeDocument/2006/relationships/image" Target="../media/image4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5.png"/><Relationship Id="rId4" Type="http://schemas.openxmlformats.org/officeDocument/2006/relationships/image" Target="../media/image8.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21.png"/><Relationship Id="rId4" Type="http://schemas.openxmlformats.org/officeDocument/2006/relationships/image" Target="../media/image40.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image" Target="../media/image11.png"/><Relationship Id="rId4" Type="http://schemas.openxmlformats.org/officeDocument/2006/relationships/image" Target="../media/image51.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image" Target="../media/image54.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 Id="rId3" Type="http://schemas.openxmlformats.org/officeDocument/2006/relationships/image" Target="../media/image24.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image" Target="../media/image66.png"/><Relationship Id="rId4" Type="http://schemas.openxmlformats.org/officeDocument/2006/relationships/image" Target="../media/image46.png"/><Relationship Id="rId5" Type="http://schemas.openxmlformats.org/officeDocument/2006/relationships/image" Target="../media/image64.png"/><Relationship Id="rId6" Type="http://schemas.openxmlformats.org/officeDocument/2006/relationships/image" Target="../media/image59.png"/><Relationship Id="rId7" Type="http://schemas.openxmlformats.org/officeDocument/2006/relationships/image" Target="../media/image55.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image" Target="../media/image58.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 Id="rId3" Type="http://schemas.openxmlformats.org/officeDocument/2006/relationships/image" Target="../media/image62.jp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 Id="rId3" Type="http://schemas.openxmlformats.org/officeDocument/2006/relationships/image" Target="../media/image77.jpg"/><Relationship Id="rId4" Type="http://schemas.openxmlformats.org/officeDocument/2006/relationships/image" Target="../media/image69.jp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 Id="rId3" Type="http://schemas.openxmlformats.org/officeDocument/2006/relationships/image" Target="../media/image86.jpg"/><Relationship Id="rId4" Type="http://schemas.openxmlformats.org/officeDocument/2006/relationships/image" Target="../media/image74.jp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 Id="rId3" Type="http://schemas.openxmlformats.org/officeDocument/2006/relationships/image" Target="../media/image21.png"/><Relationship Id="rId4" Type="http://schemas.openxmlformats.org/officeDocument/2006/relationships/image" Target="../media/image57.gif"/><Relationship Id="rId5" Type="http://schemas.openxmlformats.org/officeDocument/2006/relationships/image" Target="../media/image5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5.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 Id="rId3" Type="http://schemas.openxmlformats.org/officeDocument/2006/relationships/image" Target="../media/image11.png"/><Relationship Id="rId4" Type="http://schemas.openxmlformats.org/officeDocument/2006/relationships/image" Target="../media/image51.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 Id="rId3" Type="http://schemas.openxmlformats.org/officeDocument/2006/relationships/image" Target="../media/image72.png"/><Relationship Id="rId4" Type="http://schemas.openxmlformats.org/officeDocument/2006/relationships/image" Target="../media/image5.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 Id="rId3" Type="http://schemas.openxmlformats.org/officeDocument/2006/relationships/hyperlink" Target="https://es.wikipedia.org/wiki/HTML" TargetMode="External"/><Relationship Id="rId4" Type="http://schemas.openxmlformats.org/officeDocument/2006/relationships/hyperlink" Target="http://www.w3schools.com/html/" TargetMode="External"/><Relationship Id="rId10" Type="http://schemas.openxmlformats.org/officeDocument/2006/relationships/image" Target="../media/image70.png"/><Relationship Id="rId9" Type="http://schemas.openxmlformats.org/officeDocument/2006/relationships/image" Target="../media/image71.png"/><Relationship Id="rId5" Type="http://schemas.openxmlformats.org/officeDocument/2006/relationships/hyperlink" Target="http://www.w3schools.com/css" TargetMode="External"/><Relationship Id="rId6" Type="http://schemas.openxmlformats.org/officeDocument/2006/relationships/hyperlink" Target="https://developer.mozilla.org/es/docs/Tools/Page_Inspector" TargetMode="External"/><Relationship Id="rId7" Type="http://schemas.openxmlformats.org/officeDocument/2006/relationships/hyperlink" Target="https://developer.mozilla.org/es/docs/Web/API" TargetMode="External"/><Relationship Id="rId8" Type="http://schemas.openxmlformats.org/officeDocument/2006/relationships/image" Target="../media/image5.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 Id="rId3" Type="http://schemas.openxmlformats.org/officeDocument/2006/relationships/image" Target="../media/image60.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 Id="rId3" Type="http://schemas.openxmlformats.org/officeDocument/2006/relationships/hyperlink" Target="https://coderhouse.notion.site/Beneficios-Top10-da565b2badda4a1098dedfe9aa3ed5ba" TargetMode="External"/><Relationship Id="rId4" Type="http://schemas.openxmlformats.org/officeDocument/2006/relationships/image" Target="../media/image21.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5.xml"/><Relationship Id="rId3" Type="http://schemas.openxmlformats.org/officeDocument/2006/relationships/image" Target="../media/image25.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 Id="rId3" Type="http://schemas.openxmlformats.org/officeDocument/2006/relationships/image" Target="../media/image5.png"/><Relationship Id="rId4" Type="http://schemas.openxmlformats.org/officeDocument/2006/relationships/image" Target="../media/image12.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 Id="rId3" Type="http://schemas.openxmlformats.org/officeDocument/2006/relationships/image" Target="../media/image68.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 Id="rId3" Type="http://schemas.openxmlformats.org/officeDocument/2006/relationships/image" Target="../media/image5.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9.xml"/><Relationship Id="rId3" Type="http://schemas.openxmlformats.org/officeDocument/2006/relationships/image" Target="../media/image36.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5.png"/><Relationship Id="rId4" Type="http://schemas.openxmlformats.org/officeDocument/2006/relationships/image" Target="../media/image8.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 Id="rId3" Type="http://schemas.openxmlformats.org/officeDocument/2006/relationships/image" Target="../media/image5.png"/><Relationship Id="rId4" Type="http://schemas.openxmlformats.org/officeDocument/2006/relationships/image" Target="../media/image17.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 Id="rId3" Type="http://schemas.openxmlformats.org/officeDocument/2006/relationships/image" Target="../media/image19.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 Id="rId3" Type="http://schemas.openxmlformats.org/officeDocument/2006/relationships/image" Target="../media/image21.png"/><Relationship Id="rId4" Type="http://schemas.openxmlformats.org/officeDocument/2006/relationships/image" Target="../media/image24.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3.xml"/><Relationship Id="rId3" Type="http://schemas.openxmlformats.org/officeDocument/2006/relationships/image" Target="../media/image21.png"/><Relationship Id="rId4" Type="http://schemas.openxmlformats.org/officeDocument/2006/relationships/image" Target="../media/image24.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4.xml"/><Relationship Id="rId3" Type="http://schemas.openxmlformats.org/officeDocument/2006/relationships/image" Target="../media/image21.png"/><Relationship Id="rId4" Type="http://schemas.openxmlformats.org/officeDocument/2006/relationships/image" Target="../media/image24.png"/><Relationship Id="rId5" Type="http://schemas.openxmlformats.org/officeDocument/2006/relationships/image" Target="../media/image75.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5.xml"/><Relationship Id="rId3" Type="http://schemas.openxmlformats.org/officeDocument/2006/relationships/image" Target="../media/image21.png"/><Relationship Id="rId4" Type="http://schemas.openxmlformats.org/officeDocument/2006/relationships/image" Target="../media/image24.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6.xml"/><Relationship Id="rId3" Type="http://schemas.openxmlformats.org/officeDocument/2006/relationships/image" Target="../media/image21.png"/><Relationship Id="rId4" Type="http://schemas.openxmlformats.org/officeDocument/2006/relationships/image" Target="../media/image24.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7.xml"/><Relationship Id="rId3" Type="http://schemas.openxmlformats.org/officeDocument/2006/relationships/image" Target="../media/image21.png"/><Relationship Id="rId4" Type="http://schemas.openxmlformats.org/officeDocument/2006/relationships/image" Target="../media/image67.png"/><Relationship Id="rId5" Type="http://schemas.openxmlformats.org/officeDocument/2006/relationships/hyperlink" Target="https://twitter.com/Mappletons" TargetMode="External"/><Relationship Id="rId6" Type="http://schemas.openxmlformats.org/officeDocument/2006/relationships/image" Target="../media/image63.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8.xml"/><Relationship Id="rId3" Type="http://schemas.openxmlformats.org/officeDocument/2006/relationships/image" Target="../media/image54.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9.xml"/><Relationship Id="rId3" Type="http://schemas.openxmlformats.org/officeDocument/2006/relationships/image" Target="../media/image2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5.png"/><Relationship Id="rId4" Type="http://schemas.openxmlformats.org/officeDocument/2006/relationships/image" Target="../media/image8.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0.xml"/><Relationship Id="rId3" Type="http://schemas.openxmlformats.org/officeDocument/2006/relationships/image" Target="../media/image21.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1.xml"/><Relationship Id="rId3" Type="http://schemas.openxmlformats.org/officeDocument/2006/relationships/image" Target="../media/image21.png"/><Relationship Id="rId4" Type="http://schemas.openxmlformats.org/officeDocument/2006/relationships/image" Target="../media/image76.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2.xml"/><Relationship Id="rId3" Type="http://schemas.openxmlformats.org/officeDocument/2006/relationships/image" Target="../media/image11.png"/><Relationship Id="rId4" Type="http://schemas.openxmlformats.org/officeDocument/2006/relationships/image" Target="../media/image51.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3.xml"/><Relationship Id="rId3" Type="http://schemas.openxmlformats.org/officeDocument/2006/relationships/image" Target="../media/image19.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4.xml"/><Relationship Id="rId3" Type="http://schemas.openxmlformats.org/officeDocument/2006/relationships/image" Target="../media/image21.png"/><Relationship Id="rId4" Type="http://schemas.openxmlformats.org/officeDocument/2006/relationships/image" Target="../media/image78.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5.xml"/><Relationship Id="rId3" Type="http://schemas.openxmlformats.org/officeDocument/2006/relationships/image" Target="../media/image21.png"/><Relationship Id="rId4" Type="http://schemas.openxmlformats.org/officeDocument/2006/relationships/image" Target="../media/image78.png"/><Relationship Id="rId5" Type="http://schemas.openxmlformats.org/officeDocument/2006/relationships/image" Target="../media/image73.png"/><Relationship Id="rId6" Type="http://schemas.openxmlformats.org/officeDocument/2006/relationships/hyperlink" Target="https://deno.land/" TargetMode="Externa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6.xml"/><Relationship Id="rId3" Type="http://schemas.openxmlformats.org/officeDocument/2006/relationships/image" Target="../media/image19.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7.xml"/><Relationship Id="rId3" Type="http://schemas.openxmlformats.org/officeDocument/2006/relationships/image" Target="../media/image21.png"/><Relationship Id="rId4" Type="http://schemas.openxmlformats.org/officeDocument/2006/relationships/image" Target="../media/image78.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8.xml"/><Relationship Id="rId3" Type="http://schemas.openxmlformats.org/officeDocument/2006/relationships/image" Target="../media/image21.png"/><Relationship Id="rId4" Type="http://schemas.openxmlformats.org/officeDocument/2006/relationships/image" Target="../media/image78.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9.xml"/><Relationship Id="rId3" Type="http://schemas.openxmlformats.org/officeDocument/2006/relationships/hyperlink" Target="https://drive.google.com/file/d/1ZgibVuJjxStTe1yQtURIxatBoGuYwqLC/view?usp=sharing" TargetMode="External"/><Relationship Id="rId4" Type="http://schemas.openxmlformats.org/officeDocument/2006/relationships/image" Target="../media/image21.png"/><Relationship Id="rId5" Type="http://schemas.openxmlformats.org/officeDocument/2006/relationships/hyperlink" Target="https://nodejs.org/en/"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8" name="Shape 58"/>
        <p:cNvGrpSpPr/>
        <p:nvPr/>
      </p:nvGrpSpPr>
      <p:grpSpPr>
        <a:xfrm>
          <a:off x="0" y="0"/>
          <a:ext cx="0" cy="0"/>
          <a:chOff x="0" y="0"/>
          <a:chExt cx="0" cy="0"/>
        </a:xfrm>
      </p:grpSpPr>
      <p:sp>
        <p:nvSpPr>
          <p:cNvPr id="59" name="Google Shape;59;p15"/>
          <p:cNvSpPr txBox="1"/>
          <p:nvPr/>
        </p:nvSpPr>
        <p:spPr>
          <a:xfrm>
            <a:off x="2259600" y="2252413"/>
            <a:ext cx="4624800" cy="1177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800"/>
              <a:buFont typeface="Arial"/>
              <a:buNone/>
            </a:pPr>
            <a:r>
              <a:rPr b="0" i="1" lang="es-419" sz="4800" u="none" cap="none" strike="noStrike">
                <a:solidFill>
                  <a:srgbClr val="E0FF00"/>
                </a:solidFill>
                <a:latin typeface="Anton"/>
                <a:ea typeface="Anton"/>
                <a:cs typeface="Anton"/>
                <a:sym typeface="Anton"/>
              </a:rPr>
              <a:t>¡LES DAMOS LA BIENVENIDA!</a:t>
            </a:r>
            <a:endParaRPr b="0" i="1" sz="4800" u="none" cap="none" strike="noStrike">
              <a:solidFill>
                <a:srgbClr val="E0FF00"/>
              </a:solidFill>
              <a:latin typeface="Anton"/>
              <a:ea typeface="Anton"/>
              <a:cs typeface="Anton"/>
              <a:sym typeface="Anton"/>
            </a:endParaRPr>
          </a:p>
        </p:txBody>
      </p:sp>
      <p:sp>
        <p:nvSpPr>
          <p:cNvPr id="60" name="Google Shape;60;p15"/>
          <p:cNvSpPr txBox="1"/>
          <p:nvPr/>
        </p:nvSpPr>
        <p:spPr>
          <a:xfrm>
            <a:off x="3071988" y="3725500"/>
            <a:ext cx="3000000" cy="5616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000"/>
              <a:buFont typeface="Arial"/>
              <a:buNone/>
            </a:pPr>
            <a:r>
              <a:rPr b="0" i="0" lang="es-419" sz="2000" u="none" cap="none" strike="noStrike">
                <a:solidFill>
                  <a:srgbClr val="E0FF00"/>
                </a:solidFill>
                <a:latin typeface="Helvetica Neue Light"/>
                <a:ea typeface="Helvetica Neue Light"/>
                <a:cs typeface="Helvetica Neue Light"/>
                <a:sym typeface="Helvetica Neue Light"/>
              </a:rPr>
              <a:t>¿Están listos?</a:t>
            </a:r>
            <a:endParaRPr b="0" i="0" sz="1400" u="none" cap="none" strike="noStrike">
              <a:solidFill>
                <a:srgbClr val="E0FF00"/>
              </a:solidFill>
              <a:latin typeface="Helvetica Neue Light"/>
              <a:ea typeface="Helvetica Neue Light"/>
              <a:cs typeface="Helvetica Neue Light"/>
              <a:sym typeface="Helvetica Neue Light"/>
            </a:endParaRPr>
          </a:p>
        </p:txBody>
      </p:sp>
      <p:pic>
        <p:nvPicPr>
          <p:cNvPr descr="Man Dancing on Apple iOS 12.2" id="61" name="Google Shape;61;p15"/>
          <p:cNvPicPr preferRelativeResize="0"/>
          <p:nvPr/>
        </p:nvPicPr>
        <p:blipFill rotWithShape="1">
          <a:blip r:embed="rId4">
            <a:alphaModFix/>
          </a:blip>
          <a:srcRect b="0" l="0" r="0" t="0"/>
          <a:stretch/>
        </p:blipFill>
        <p:spPr>
          <a:xfrm>
            <a:off x="3983400" y="631749"/>
            <a:ext cx="1177200" cy="11772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graphicFrame>
        <p:nvGraphicFramePr>
          <p:cNvPr id="138" name="Google Shape;138;p24"/>
          <p:cNvGraphicFramePr/>
          <p:nvPr/>
        </p:nvGraphicFramePr>
        <p:xfrm>
          <a:off x="338650" y="607775"/>
          <a:ext cx="3000000" cy="3000000"/>
        </p:xfrm>
        <a:graphic>
          <a:graphicData uri="http://schemas.openxmlformats.org/drawingml/2006/table">
            <a:tbl>
              <a:tblPr>
                <a:noFill/>
                <a:tableStyleId>{13BF6C9D-381C-437E-8F47-B2795DABA631}</a:tableStyleId>
              </a:tblPr>
              <a:tblGrid>
                <a:gridCol w="1713375"/>
                <a:gridCol w="3547575"/>
                <a:gridCol w="1625500"/>
              </a:tblGrid>
              <a:tr h="228600">
                <a:tc>
                  <a:txBody>
                    <a:bodyPr/>
                    <a:lstStyle/>
                    <a:p>
                      <a:pPr indent="0" lvl="0" marL="0" marR="0" rtl="0" algn="ctr">
                        <a:lnSpc>
                          <a:spcPct val="100000"/>
                        </a:lnSpc>
                        <a:spcBef>
                          <a:spcPts val="0"/>
                        </a:spcBef>
                        <a:spcAft>
                          <a:spcPts val="0"/>
                        </a:spcAft>
                        <a:buClr>
                          <a:srgbClr val="000000"/>
                        </a:buClr>
                        <a:buSzPts val="1800"/>
                        <a:buFont typeface="Arial"/>
                        <a:buNone/>
                      </a:pPr>
                      <a:r>
                        <a:rPr i="1" lang="es-419" sz="1800" u="none" cap="none" strike="noStrike">
                          <a:latin typeface="Anton"/>
                          <a:ea typeface="Anton"/>
                          <a:cs typeface="Anton"/>
                          <a:sym typeface="Anton"/>
                        </a:rPr>
                        <a:t>ENTREGA</a:t>
                      </a:r>
                      <a:endParaRPr i="1" sz="1800" u="none" cap="none" strike="noStrike">
                        <a:latin typeface="Anton"/>
                        <a:ea typeface="Anton"/>
                        <a:cs typeface="Anton"/>
                        <a:sym typeface="Anto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EEFF41"/>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i="1" lang="es-419" sz="1800" u="none" cap="none" strike="noStrike">
                          <a:latin typeface="Anton"/>
                          <a:ea typeface="Anton"/>
                          <a:cs typeface="Anton"/>
                          <a:sym typeface="Anton"/>
                        </a:rPr>
                        <a:t>REQUISITO</a:t>
                      </a:r>
                      <a:endParaRPr i="1" sz="1800" u="none" cap="none" strike="noStrike">
                        <a:latin typeface="Anton"/>
                        <a:ea typeface="Anton"/>
                        <a:cs typeface="Anton"/>
                        <a:sym typeface="Anto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EEFF41"/>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i="1" lang="es-419" sz="1800" u="none" cap="none" strike="noStrike">
                          <a:latin typeface="Anton"/>
                          <a:ea typeface="Anton"/>
                          <a:cs typeface="Anton"/>
                          <a:sym typeface="Anton"/>
                        </a:rPr>
                        <a:t>FECHA</a:t>
                      </a:r>
                      <a:endParaRPr i="1" sz="1800" u="none" cap="none" strike="noStrike">
                        <a:latin typeface="Anton"/>
                        <a:ea typeface="Anton"/>
                        <a:cs typeface="Anton"/>
                        <a:sym typeface="Anto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EEFF41"/>
                    </a:solidFill>
                  </a:tcPr>
                </a:tc>
              </a:tr>
              <a:tr h="609825">
                <a:tc>
                  <a:txBody>
                    <a:bodyPr/>
                    <a:lstStyle/>
                    <a:p>
                      <a:pPr indent="0" lvl="0" marL="0" marR="0" rtl="0" algn="ctr">
                        <a:lnSpc>
                          <a:spcPct val="100000"/>
                        </a:lnSpc>
                        <a:spcBef>
                          <a:spcPts val="0"/>
                        </a:spcBef>
                        <a:spcAft>
                          <a:spcPts val="0"/>
                        </a:spcAft>
                        <a:buClr>
                          <a:srgbClr val="000000"/>
                        </a:buClr>
                        <a:buSzPts val="1300"/>
                        <a:buFont typeface="Arial"/>
                        <a:buNone/>
                      </a:pPr>
                      <a:r>
                        <a:rPr b="1" lang="es-419" sz="1300" u="none" cap="none" strike="noStrike">
                          <a:latin typeface="Helvetica Neue"/>
                          <a:ea typeface="Helvetica Neue"/>
                          <a:cs typeface="Helvetica Neue"/>
                          <a:sym typeface="Helvetica Neue"/>
                        </a:rPr>
                        <a:t>1° entrega</a:t>
                      </a:r>
                      <a:endParaRPr b="1" sz="1300" u="none" cap="none" strike="noStrike">
                        <a:latin typeface="Helvetica Neue"/>
                        <a:ea typeface="Helvetica Neue"/>
                        <a:cs typeface="Helvetica Neue"/>
                        <a:sym typeface="Helvetica Neue"/>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300"/>
                        <a:buFont typeface="Arial"/>
                        <a:buNone/>
                      </a:pPr>
                      <a:r>
                        <a:rPr lang="es-419" sz="1300" u="none" cap="none" strike="noStrike">
                          <a:latin typeface="Helvetica Neue"/>
                          <a:ea typeface="Helvetica Neue"/>
                          <a:cs typeface="Helvetica Neue"/>
                          <a:sym typeface="Helvetica Neue"/>
                        </a:rPr>
                        <a:t>Durante esta entrega, se hará una revisión integral del estado actual de avance de tu proyecto.</a:t>
                      </a:r>
                      <a:endParaRPr sz="1300" u="none" cap="none" strike="noStrike">
                        <a:latin typeface="Helvetica Neue"/>
                        <a:ea typeface="Helvetica Neue"/>
                        <a:cs typeface="Helvetica Neue"/>
                        <a:sym typeface="Helvetica Neue"/>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300"/>
                        <a:buFont typeface="Arial"/>
                        <a:buNone/>
                      </a:pPr>
                      <a:r>
                        <a:rPr b="1" lang="es-419" sz="1300" u="none" cap="none" strike="noStrike">
                          <a:latin typeface="Helvetica Neue"/>
                          <a:ea typeface="Helvetica Neue"/>
                          <a:cs typeface="Helvetica Neue"/>
                          <a:sym typeface="Helvetica Neue"/>
                        </a:rPr>
                        <a:t>Clase N°4</a:t>
                      </a:r>
                      <a:endParaRPr b="1" sz="1300" u="none" cap="none" strike="noStrike">
                        <a:latin typeface="Helvetica Neue"/>
                        <a:ea typeface="Helvetica Neue"/>
                        <a:cs typeface="Helvetica Neue"/>
                        <a:sym typeface="Helvetica Neue"/>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368725">
                <a:tc>
                  <a:txBody>
                    <a:bodyPr/>
                    <a:lstStyle/>
                    <a:p>
                      <a:pPr indent="0" lvl="0" marL="0" marR="0" rtl="0" algn="ctr">
                        <a:lnSpc>
                          <a:spcPct val="100000"/>
                        </a:lnSpc>
                        <a:spcBef>
                          <a:spcPts val="0"/>
                        </a:spcBef>
                        <a:spcAft>
                          <a:spcPts val="0"/>
                        </a:spcAft>
                        <a:buClr>
                          <a:srgbClr val="000000"/>
                        </a:buClr>
                        <a:buSzPts val="1300"/>
                        <a:buFont typeface="Arial"/>
                        <a:buNone/>
                      </a:pPr>
                      <a:r>
                        <a:rPr b="1" lang="es-419" sz="1300" u="none" cap="none" strike="noStrike">
                          <a:latin typeface="Helvetica Neue"/>
                          <a:ea typeface="Helvetica Neue"/>
                          <a:cs typeface="Helvetica Neue"/>
                          <a:sym typeface="Helvetica Neue"/>
                        </a:rPr>
                        <a:t>Proyecto Final </a:t>
                      </a:r>
                      <a:endParaRPr b="1" sz="1300" u="none" cap="none" strike="noStrike">
                        <a:latin typeface="Helvetica Neue"/>
                        <a:ea typeface="Helvetica Neue"/>
                        <a:cs typeface="Helvetica Neue"/>
                        <a:sym typeface="Helvetica Neue"/>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tcPr>
                </a:tc>
                <a:tc>
                  <a:txBody>
                    <a:bodyPr/>
                    <a:lstStyle/>
                    <a:p>
                      <a:pPr indent="0" lvl="0" marL="0" marR="0" rtl="0" algn="ctr">
                        <a:lnSpc>
                          <a:spcPct val="100000"/>
                        </a:lnSpc>
                        <a:spcBef>
                          <a:spcPts val="0"/>
                        </a:spcBef>
                        <a:spcAft>
                          <a:spcPts val="0"/>
                        </a:spcAft>
                        <a:buClr>
                          <a:schemeClr val="dk1"/>
                        </a:buClr>
                        <a:buSzPts val="1100"/>
                        <a:buFont typeface="Arial"/>
                        <a:buNone/>
                      </a:pPr>
                      <a:r>
                        <a:rPr lang="es-419" sz="1300" u="none" cap="none" strike="noStrike">
                          <a:solidFill>
                            <a:schemeClr val="dk1"/>
                          </a:solidFill>
                          <a:latin typeface="Helvetica Neue"/>
                          <a:ea typeface="Helvetica Neue"/>
                          <a:cs typeface="Helvetica Neue"/>
                          <a:sym typeface="Helvetica Neue"/>
                        </a:rPr>
                        <a:t>Deberás subir a la plataforma el link a tu app de e-commerce completamente funcional.</a:t>
                      </a:r>
                      <a:endParaRPr sz="1300" u="none" cap="none" strike="noStrike">
                        <a:solidFill>
                          <a:schemeClr val="dk1"/>
                        </a:solidFill>
                        <a:latin typeface="Helvetica Neue"/>
                        <a:ea typeface="Helvetica Neue"/>
                        <a:cs typeface="Helvetica Neue"/>
                        <a:sym typeface="Helvetica Neue"/>
                      </a:endParaRPr>
                    </a:p>
                    <a:p>
                      <a:pPr indent="0" lvl="0" marL="0" marR="0" rtl="0" algn="ctr">
                        <a:lnSpc>
                          <a:spcPct val="100000"/>
                        </a:lnSpc>
                        <a:spcBef>
                          <a:spcPts val="0"/>
                        </a:spcBef>
                        <a:spcAft>
                          <a:spcPts val="0"/>
                        </a:spcAft>
                        <a:buClr>
                          <a:srgbClr val="000000"/>
                        </a:buClr>
                        <a:buSzPts val="1100"/>
                        <a:buFont typeface="Arial"/>
                        <a:buNone/>
                      </a:pPr>
                      <a:r>
                        <a:t/>
                      </a:r>
                      <a:endParaRPr sz="1300" u="none" cap="none" strike="noStrike">
                        <a:latin typeface="Helvetica Neue"/>
                        <a:ea typeface="Helvetica Neue"/>
                        <a:cs typeface="Helvetica Neue"/>
                        <a:sym typeface="Helvetica Neue"/>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tcPr>
                </a:tc>
                <a:tc>
                  <a:txBody>
                    <a:bodyPr/>
                    <a:lstStyle/>
                    <a:p>
                      <a:pPr indent="0" lvl="0" marL="0" marR="0" rtl="0" algn="ctr">
                        <a:lnSpc>
                          <a:spcPct val="100000"/>
                        </a:lnSpc>
                        <a:spcBef>
                          <a:spcPts val="0"/>
                        </a:spcBef>
                        <a:spcAft>
                          <a:spcPts val="0"/>
                        </a:spcAft>
                        <a:buClr>
                          <a:schemeClr val="dk1"/>
                        </a:buClr>
                        <a:buSzPts val="1100"/>
                        <a:buFont typeface="Arial"/>
                        <a:buNone/>
                      </a:pPr>
                      <a:r>
                        <a:rPr b="1" lang="es-419" sz="1300" u="none" cap="none" strike="noStrike">
                          <a:solidFill>
                            <a:schemeClr val="dk1"/>
                          </a:solidFill>
                          <a:latin typeface="Helvetica Neue"/>
                          <a:ea typeface="Helvetica Neue"/>
                          <a:cs typeface="Helvetica Neue"/>
                          <a:sym typeface="Helvetica Neue"/>
                        </a:rPr>
                        <a:t>Clase N° 8</a:t>
                      </a:r>
                      <a:endParaRPr b="1" sz="1300" u="none" cap="none" strike="noStrike">
                        <a:latin typeface="Helvetica Neue"/>
                        <a:ea typeface="Helvetica Neue"/>
                        <a:cs typeface="Helvetica Neue"/>
                        <a:sym typeface="Helvetica Neue"/>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tcPr>
                </a:tc>
              </a:tr>
            </a:tbl>
          </a:graphicData>
        </a:graphic>
      </p:graphicFrame>
      <p:pic>
        <p:nvPicPr>
          <p:cNvPr id="139" name="Google Shape;139;p24"/>
          <p:cNvPicPr preferRelativeResize="0"/>
          <p:nvPr/>
        </p:nvPicPr>
        <p:blipFill rotWithShape="1">
          <a:blip r:embed="rId3">
            <a:alphaModFix/>
          </a:blip>
          <a:srcRect b="0" l="0" r="0" t="0"/>
          <a:stretch/>
        </p:blipFill>
        <p:spPr>
          <a:xfrm>
            <a:off x="7300750" y="222475"/>
            <a:ext cx="1634174" cy="639850"/>
          </a:xfrm>
          <a:prstGeom prst="rect">
            <a:avLst/>
          </a:prstGeom>
          <a:noFill/>
          <a:ln>
            <a:noFill/>
          </a:ln>
        </p:spPr>
      </p:pic>
      <p:pic>
        <p:nvPicPr>
          <p:cNvPr id="140" name="Google Shape;140;p24"/>
          <p:cNvPicPr preferRelativeResize="0"/>
          <p:nvPr/>
        </p:nvPicPr>
        <p:blipFill rotWithShape="1">
          <a:blip r:embed="rId4">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8" name="Shape 878"/>
        <p:cNvGrpSpPr/>
        <p:nvPr/>
      </p:nvGrpSpPr>
      <p:grpSpPr>
        <a:xfrm>
          <a:off x="0" y="0"/>
          <a:ext cx="0" cy="0"/>
          <a:chOff x="0" y="0"/>
          <a:chExt cx="0" cy="0"/>
        </a:xfrm>
      </p:grpSpPr>
      <p:pic>
        <p:nvPicPr>
          <p:cNvPr id="879" name="Google Shape;879;p114"/>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880" name="Google Shape;880;p114"/>
          <p:cNvPicPr preferRelativeResize="0"/>
          <p:nvPr/>
        </p:nvPicPr>
        <p:blipFill rotWithShape="1">
          <a:blip r:embed="rId4">
            <a:alphaModFix/>
          </a:blip>
          <a:srcRect b="0" l="0" r="0" t="0"/>
          <a:stretch/>
        </p:blipFill>
        <p:spPr>
          <a:xfrm>
            <a:off x="304800" y="1382400"/>
            <a:ext cx="4247004" cy="2938775"/>
          </a:xfrm>
          <a:prstGeom prst="rect">
            <a:avLst/>
          </a:prstGeom>
          <a:noFill/>
          <a:ln>
            <a:noFill/>
          </a:ln>
        </p:spPr>
      </p:pic>
      <p:pic>
        <p:nvPicPr>
          <p:cNvPr id="881" name="Google Shape;881;p114"/>
          <p:cNvPicPr preferRelativeResize="0"/>
          <p:nvPr/>
        </p:nvPicPr>
        <p:blipFill rotWithShape="1">
          <a:blip r:embed="rId5">
            <a:alphaModFix/>
          </a:blip>
          <a:srcRect b="0" l="0" r="0" t="0"/>
          <a:stretch/>
        </p:blipFill>
        <p:spPr>
          <a:xfrm>
            <a:off x="4551804" y="1416050"/>
            <a:ext cx="3943350" cy="2752725"/>
          </a:xfrm>
          <a:prstGeom prst="rect">
            <a:avLst/>
          </a:prstGeom>
          <a:noFill/>
          <a:ln>
            <a:noFill/>
          </a:ln>
        </p:spPr>
      </p:pic>
      <p:sp>
        <p:nvSpPr>
          <p:cNvPr id="882" name="Google Shape;882;p114"/>
          <p:cNvSpPr txBox="1"/>
          <p:nvPr/>
        </p:nvSpPr>
        <p:spPr>
          <a:xfrm>
            <a:off x="1032600" y="231525"/>
            <a:ext cx="7078800" cy="989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419" sz="3600" u="none" cap="none" strike="noStrike">
                <a:solidFill>
                  <a:srgbClr val="000000"/>
                </a:solidFill>
                <a:latin typeface="Anton"/>
                <a:ea typeface="Anton"/>
                <a:cs typeface="Anton"/>
                <a:sym typeface="Anton"/>
              </a:rPr>
              <a:t>INSTALACIÓN DE NODE JS</a:t>
            </a:r>
            <a:endParaRPr b="0" i="1" sz="3600" u="none" cap="none" strike="noStrike">
              <a:solidFill>
                <a:srgbClr val="000000"/>
              </a:solidFill>
              <a:latin typeface="Anton"/>
              <a:ea typeface="Anton"/>
              <a:cs typeface="Anton"/>
              <a:sym typeface="Anton"/>
            </a:endParaRPr>
          </a:p>
          <a:p>
            <a:pPr indent="0" lvl="0" marL="0" marR="0" rtl="0" algn="ctr">
              <a:lnSpc>
                <a:spcPct val="100000"/>
              </a:lnSpc>
              <a:spcBef>
                <a:spcPts val="0"/>
              </a:spcBef>
              <a:spcAft>
                <a:spcPts val="0"/>
              </a:spcAft>
              <a:buClr>
                <a:srgbClr val="000000"/>
              </a:buClr>
              <a:buSzPts val="3600"/>
              <a:buFont typeface="Arial"/>
              <a:buNone/>
            </a:pPr>
            <a:r>
              <a:t/>
            </a:r>
            <a:endParaRPr b="0" i="1" sz="3600" u="none" cap="none" strike="noStrike">
              <a:solidFill>
                <a:srgbClr val="000000"/>
              </a:solidFill>
              <a:latin typeface="Anton"/>
              <a:ea typeface="Anton"/>
              <a:cs typeface="Anton"/>
              <a:sym typeface="Anton"/>
            </a:endParaRPr>
          </a:p>
          <a:p>
            <a:pPr indent="0" lvl="0" marL="0" marR="0" rtl="0" algn="ctr">
              <a:lnSpc>
                <a:spcPct val="100000"/>
              </a:lnSpc>
              <a:spcBef>
                <a:spcPts val="0"/>
              </a:spcBef>
              <a:spcAft>
                <a:spcPts val="0"/>
              </a:spcAft>
              <a:buClr>
                <a:srgbClr val="000000"/>
              </a:buClr>
              <a:buSzPts val="3600"/>
              <a:buFont typeface="Arial"/>
              <a:buNone/>
            </a:pPr>
            <a:r>
              <a:t/>
            </a:r>
            <a:endParaRPr b="0" i="1" sz="3600" u="none" cap="none" strike="noStrike">
              <a:solidFill>
                <a:srgbClr val="000000"/>
              </a:solidFill>
              <a:latin typeface="Anton"/>
              <a:ea typeface="Anton"/>
              <a:cs typeface="Anton"/>
              <a:sym typeface="Anton"/>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6" name="Shape 886"/>
        <p:cNvGrpSpPr/>
        <p:nvPr/>
      </p:nvGrpSpPr>
      <p:grpSpPr>
        <a:xfrm>
          <a:off x="0" y="0"/>
          <a:ext cx="0" cy="0"/>
          <a:chOff x="0" y="0"/>
          <a:chExt cx="0" cy="0"/>
        </a:xfrm>
      </p:grpSpPr>
      <p:pic>
        <p:nvPicPr>
          <p:cNvPr id="887" name="Google Shape;887;p115"/>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888" name="Google Shape;888;p115"/>
          <p:cNvPicPr preferRelativeResize="0"/>
          <p:nvPr/>
        </p:nvPicPr>
        <p:blipFill rotWithShape="1">
          <a:blip r:embed="rId4">
            <a:alphaModFix/>
          </a:blip>
          <a:srcRect b="0" l="0" r="0" t="0"/>
          <a:stretch/>
        </p:blipFill>
        <p:spPr>
          <a:xfrm>
            <a:off x="320875" y="1181150"/>
            <a:ext cx="4305300" cy="3057525"/>
          </a:xfrm>
          <a:prstGeom prst="rect">
            <a:avLst/>
          </a:prstGeom>
          <a:noFill/>
          <a:ln>
            <a:noFill/>
          </a:ln>
        </p:spPr>
      </p:pic>
      <p:pic>
        <p:nvPicPr>
          <p:cNvPr id="889" name="Google Shape;889;p115"/>
          <p:cNvPicPr preferRelativeResize="0"/>
          <p:nvPr/>
        </p:nvPicPr>
        <p:blipFill rotWithShape="1">
          <a:blip r:embed="rId5">
            <a:alphaModFix/>
          </a:blip>
          <a:srcRect b="0" l="0" r="0" t="0"/>
          <a:stretch/>
        </p:blipFill>
        <p:spPr>
          <a:xfrm>
            <a:off x="4572000" y="1296038"/>
            <a:ext cx="4200525" cy="3009900"/>
          </a:xfrm>
          <a:prstGeom prst="rect">
            <a:avLst/>
          </a:prstGeom>
          <a:noFill/>
          <a:ln>
            <a:noFill/>
          </a:ln>
        </p:spPr>
      </p:pic>
      <p:sp>
        <p:nvSpPr>
          <p:cNvPr id="890" name="Google Shape;890;p115"/>
          <p:cNvSpPr txBox="1"/>
          <p:nvPr/>
        </p:nvSpPr>
        <p:spPr>
          <a:xfrm>
            <a:off x="1032600" y="231525"/>
            <a:ext cx="7078800" cy="989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419" sz="3600" u="none" cap="none" strike="noStrike">
                <a:solidFill>
                  <a:srgbClr val="000000"/>
                </a:solidFill>
                <a:latin typeface="Anton"/>
                <a:ea typeface="Anton"/>
                <a:cs typeface="Anton"/>
                <a:sym typeface="Anton"/>
              </a:rPr>
              <a:t>INSTALACIÓN DE NODE JS</a:t>
            </a:r>
            <a:endParaRPr b="0" i="1" sz="3600" u="none" cap="none" strike="noStrike">
              <a:solidFill>
                <a:srgbClr val="000000"/>
              </a:solidFill>
              <a:latin typeface="Anton"/>
              <a:ea typeface="Anton"/>
              <a:cs typeface="Anton"/>
              <a:sym typeface="Anton"/>
            </a:endParaRPr>
          </a:p>
          <a:p>
            <a:pPr indent="0" lvl="0" marL="0" marR="0" rtl="0" algn="ctr">
              <a:lnSpc>
                <a:spcPct val="100000"/>
              </a:lnSpc>
              <a:spcBef>
                <a:spcPts val="0"/>
              </a:spcBef>
              <a:spcAft>
                <a:spcPts val="0"/>
              </a:spcAft>
              <a:buClr>
                <a:srgbClr val="000000"/>
              </a:buClr>
              <a:buSzPts val="3600"/>
              <a:buFont typeface="Arial"/>
              <a:buNone/>
            </a:pPr>
            <a:r>
              <a:t/>
            </a:r>
            <a:endParaRPr b="0" i="1" sz="3600" u="none" cap="none" strike="noStrike">
              <a:solidFill>
                <a:srgbClr val="000000"/>
              </a:solidFill>
              <a:latin typeface="Anton"/>
              <a:ea typeface="Anton"/>
              <a:cs typeface="Anton"/>
              <a:sym typeface="Anton"/>
            </a:endParaRPr>
          </a:p>
          <a:p>
            <a:pPr indent="0" lvl="0" marL="0" marR="0" rtl="0" algn="ctr">
              <a:lnSpc>
                <a:spcPct val="100000"/>
              </a:lnSpc>
              <a:spcBef>
                <a:spcPts val="0"/>
              </a:spcBef>
              <a:spcAft>
                <a:spcPts val="0"/>
              </a:spcAft>
              <a:buClr>
                <a:srgbClr val="000000"/>
              </a:buClr>
              <a:buSzPts val="3600"/>
              <a:buFont typeface="Arial"/>
              <a:buNone/>
            </a:pPr>
            <a:r>
              <a:t/>
            </a:r>
            <a:endParaRPr b="0" i="1" sz="3600" u="none" cap="none" strike="noStrike">
              <a:solidFill>
                <a:srgbClr val="000000"/>
              </a:solidFill>
              <a:latin typeface="Anton"/>
              <a:ea typeface="Anton"/>
              <a:cs typeface="Anton"/>
              <a:sym typeface="Anton"/>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4" name="Shape 894"/>
        <p:cNvGrpSpPr/>
        <p:nvPr/>
      </p:nvGrpSpPr>
      <p:grpSpPr>
        <a:xfrm>
          <a:off x="0" y="0"/>
          <a:ext cx="0" cy="0"/>
          <a:chOff x="0" y="0"/>
          <a:chExt cx="0" cy="0"/>
        </a:xfrm>
      </p:grpSpPr>
      <p:pic>
        <p:nvPicPr>
          <p:cNvPr id="895" name="Google Shape;895;p116"/>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896" name="Google Shape;896;p116"/>
          <p:cNvPicPr preferRelativeResize="0"/>
          <p:nvPr/>
        </p:nvPicPr>
        <p:blipFill rotWithShape="1">
          <a:blip r:embed="rId4">
            <a:alphaModFix/>
          </a:blip>
          <a:srcRect b="0" l="0" r="0" t="0"/>
          <a:stretch/>
        </p:blipFill>
        <p:spPr>
          <a:xfrm>
            <a:off x="2624125" y="1575350"/>
            <a:ext cx="3895725" cy="3009900"/>
          </a:xfrm>
          <a:prstGeom prst="rect">
            <a:avLst/>
          </a:prstGeom>
          <a:noFill/>
          <a:ln>
            <a:noFill/>
          </a:ln>
        </p:spPr>
      </p:pic>
      <p:sp>
        <p:nvSpPr>
          <p:cNvPr id="897" name="Google Shape;897;p116"/>
          <p:cNvSpPr txBox="1"/>
          <p:nvPr/>
        </p:nvSpPr>
        <p:spPr>
          <a:xfrm>
            <a:off x="1032600" y="231525"/>
            <a:ext cx="7078800" cy="989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419" sz="3600" u="none" cap="none" strike="noStrike">
                <a:solidFill>
                  <a:srgbClr val="000000"/>
                </a:solidFill>
                <a:latin typeface="Anton"/>
                <a:ea typeface="Anton"/>
                <a:cs typeface="Anton"/>
                <a:sym typeface="Anton"/>
              </a:rPr>
              <a:t>INSTALACIÓN DE NODE JS</a:t>
            </a:r>
            <a:endParaRPr b="0" i="1" sz="3600" u="none" cap="none" strike="noStrike">
              <a:solidFill>
                <a:srgbClr val="000000"/>
              </a:solidFill>
              <a:latin typeface="Anton"/>
              <a:ea typeface="Anton"/>
              <a:cs typeface="Anton"/>
              <a:sym typeface="Anton"/>
            </a:endParaRPr>
          </a:p>
          <a:p>
            <a:pPr indent="0" lvl="0" marL="0" marR="0" rtl="0" algn="ctr">
              <a:lnSpc>
                <a:spcPct val="100000"/>
              </a:lnSpc>
              <a:spcBef>
                <a:spcPts val="0"/>
              </a:spcBef>
              <a:spcAft>
                <a:spcPts val="0"/>
              </a:spcAft>
              <a:buClr>
                <a:srgbClr val="000000"/>
              </a:buClr>
              <a:buSzPts val="3600"/>
              <a:buFont typeface="Arial"/>
              <a:buNone/>
            </a:pPr>
            <a:r>
              <a:t/>
            </a:r>
            <a:endParaRPr b="0" i="1" sz="3600" u="none" cap="none" strike="noStrike">
              <a:solidFill>
                <a:srgbClr val="000000"/>
              </a:solidFill>
              <a:latin typeface="Anton"/>
              <a:ea typeface="Anton"/>
              <a:cs typeface="Anton"/>
              <a:sym typeface="Anton"/>
            </a:endParaRPr>
          </a:p>
          <a:p>
            <a:pPr indent="0" lvl="0" marL="0" marR="0" rtl="0" algn="ctr">
              <a:lnSpc>
                <a:spcPct val="100000"/>
              </a:lnSpc>
              <a:spcBef>
                <a:spcPts val="0"/>
              </a:spcBef>
              <a:spcAft>
                <a:spcPts val="0"/>
              </a:spcAft>
              <a:buClr>
                <a:srgbClr val="000000"/>
              </a:buClr>
              <a:buSzPts val="3600"/>
              <a:buFont typeface="Arial"/>
              <a:buNone/>
            </a:pPr>
            <a:r>
              <a:t/>
            </a:r>
            <a:endParaRPr b="0" i="1" sz="3600" u="none" cap="none" strike="noStrike">
              <a:solidFill>
                <a:srgbClr val="000000"/>
              </a:solidFill>
              <a:latin typeface="Anton"/>
              <a:ea typeface="Anton"/>
              <a:cs typeface="Anton"/>
              <a:sym typeface="Anton"/>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01" name="Shape 901"/>
        <p:cNvGrpSpPr/>
        <p:nvPr/>
      </p:nvGrpSpPr>
      <p:grpSpPr>
        <a:xfrm>
          <a:off x="0" y="0"/>
          <a:ext cx="0" cy="0"/>
          <a:chOff x="0" y="0"/>
          <a:chExt cx="0" cy="0"/>
        </a:xfrm>
      </p:grpSpPr>
      <p:sp>
        <p:nvSpPr>
          <p:cNvPr id="902" name="Google Shape;902;p117"/>
          <p:cNvSpPr txBox="1"/>
          <p:nvPr/>
        </p:nvSpPr>
        <p:spPr>
          <a:xfrm>
            <a:off x="1398000" y="207720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419" sz="3600" u="none" cap="none" strike="noStrike">
                <a:solidFill>
                  <a:srgbClr val="E0FF00"/>
                </a:solidFill>
                <a:latin typeface="Anton"/>
                <a:ea typeface="Anton"/>
                <a:cs typeface="Anton"/>
                <a:sym typeface="Anton"/>
              </a:rPr>
              <a:t>CREAR UNA APLICACIÓN UTILIZANDO EL CLI</a:t>
            </a:r>
            <a:endParaRPr b="0" i="1" sz="3600" u="none" cap="none" strike="noStrike">
              <a:solidFill>
                <a:srgbClr val="E0FF00"/>
              </a:solidFill>
              <a:latin typeface="Anton"/>
              <a:ea typeface="Anton"/>
              <a:cs typeface="Anton"/>
              <a:sym typeface="Anton"/>
            </a:endParaRP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EFAB"/>
        </a:solidFill>
      </p:bgPr>
    </p:bg>
    <p:spTree>
      <p:nvGrpSpPr>
        <p:cNvPr id="906" name="Shape 906"/>
        <p:cNvGrpSpPr/>
        <p:nvPr/>
      </p:nvGrpSpPr>
      <p:grpSpPr>
        <a:xfrm>
          <a:off x="0" y="0"/>
          <a:ext cx="0" cy="0"/>
          <a:chOff x="0" y="0"/>
          <a:chExt cx="0" cy="0"/>
        </a:xfrm>
      </p:grpSpPr>
      <p:sp>
        <p:nvSpPr>
          <p:cNvPr id="907" name="Google Shape;907;p118"/>
          <p:cNvSpPr txBox="1"/>
          <p:nvPr/>
        </p:nvSpPr>
        <p:spPr>
          <a:xfrm>
            <a:off x="852150" y="2209325"/>
            <a:ext cx="7439700" cy="16746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100"/>
              <a:buFont typeface="Arial"/>
              <a:buNone/>
            </a:pPr>
            <a:r>
              <a:t/>
            </a:r>
            <a:endParaRPr b="0" i="0" sz="2000" u="none" cap="none" strike="noStrike">
              <a:solidFill>
                <a:srgbClr val="8215BC"/>
              </a:solidFill>
              <a:latin typeface="Lato"/>
              <a:ea typeface="Lato"/>
              <a:cs typeface="Lato"/>
              <a:sym typeface="Lato"/>
            </a:endParaRPr>
          </a:p>
          <a:p>
            <a:pPr indent="0" lvl="0" marL="0" marR="0" rtl="0" algn="ctr">
              <a:lnSpc>
                <a:spcPct val="115000"/>
              </a:lnSpc>
              <a:spcBef>
                <a:spcPts val="0"/>
              </a:spcBef>
              <a:spcAft>
                <a:spcPts val="0"/>
              </a:spcAft>
              <a:buClr>
                <a:srgbClr val="000000"/>
              </a:buClr>
              <a:buSzPts val="1400"/>
              <a:buFont typeface="Arial"/>
              <a:buNone/>
            </a:pPr>
            <a:r>
              <a:t/>
            </a:r>
            <a:endParaRPr b="0" i="0" sz="1400" u="none" cap="none" strike="noStrike">
              <a:solidFill>
                <a:srgbClr val="8215BC"/>
              </a:solidFill>
              <a:latin typeface="Lato Light"/>
              <a:ea typeface="Lato Light"/>
              <a:cs typeface="Lato Light"/>
              <a:sym typeface="Lato Light"/>
            </a:endParaRPr>
          </a:p>
        </p:txBody>
      </p:sp>
      <p:sp>
        <p:nvSpPr>
          <p:cNvPr id="908" name="Google Shape;908;p118"/>
          <p:cNvSpPr txBox="1"/>
          <p:nvPr/>
        </p:nvSpPr>
        <p:spPr>
          <a:xfrm>
            <a:off x="1919850" y="476825"/>
            <a:ext cx="53043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b="0" i="1" lang="es-419" sz="4000" u="none" cap="none" strike="noStrike">
                <a:solidFill>
                  <a:srgbClr val="000000"/>
                </a:solidFill>
                <a:latin typeface="Anton"/>
                <a:ea typeface="Anton"/>
                <a:cs typeface="Anton"/>
                <a:sym typeface="Anton"/>
              </a:rPr>
              <a:t>¿QUÉ ES CLI?</a:t>
            </a:r>
            <a:endParaRPr b="0" i="1" sz="4000" u="none" cap="none" strike="noStrike">
              <a:solidFill>
                <a:srgbClr val="000000"/>
              </a:solidFill>
              <a:latin typeface="Anton"/>
              <a:ea typeface="Anton"/>
              <a:cs typeface="Anton"/>
              <a:sym typeface="Anton"/>
            </a:endParaRPr>
          </a:p>
        </p:txBody>
      </p:sp>
      <p:sp>
        <p:nvSpPr>
          <p:cNvPr id="909" name="Google Shape;909;p118"/>
          <p:cNvSpPr txBox="1"/>
          <p:nvPr/>
        </p:nvSpPr>
        <p:spPr>
          <a:xfrm>
            <a:off x="1151700" y="1553925"/>
            <a:ext cx="7257900" cy="24108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000"/>
              <a:buFont typeface="Arial"/>
              <a:buNone/>
            </a:pPr>
            <a:r>
              <a:rPr b="0" i="0" lang="es-419" sz="2000" u="none" cap="none" strike="noStrike">
                <a:solidFill>
                  <a:srgbClr val="000000"/>
                </a:solidFill>
                <a:latin typeface="Helvetica Neue Light"/>
                <a:ea typeface="Helvetica Neue Light"/>
                <a:cs typeface="Helvetica Neue Light"/>
                <a:sym typeface="Helvetica Neue Light"/>
              </a:rPr>
              <a:t>La </a:t>
            </a:r>
            <a:r>
              <a:rPr b="1" i="0" lang="es-419" sz="2000" u="none" cap="none" strike="noStrike">
                <a:solidFill>
                  <a:srgbClr val="000000"/>
                </a:solidFill>
                <a:latin typeface="Helvetica Neue"/>
                <a:ea typeface="Helvetica Neue"/>
                <a:cs typeface="Helvetica Neue"/>
                <a:sym typeface="Helvetica Neue"/>
              </a:rPr>
              <a:t>interfaz de línea de comandos </a:t>
            </a:r>
            <a:r>
              <a:rPr b="0" i="0" lang="es-419" sz="2000" u="none" cap="none" strike="noStrike">
                <a:solidFill>
                  <a:srgbClr val="000000"/>
                </a:solidFill>
                <a:latin typeface="Helvetica Neue Light"/>
                <a:ea typeface="Helvetica Neue Light"/>
                <a:cs typeface="Helvetica Neue Light"/>
                <a:sym typeface="Helvetica Neue Light"/>
              </a:rPr>
              <a:t>o interfaz de línea de órdenes, es un método que permite a los usuarios </a:t>
            </a:r>
            <a:r>
              <a:rPr b="1" i="0" lang="es-419" sz="2000" u="none" cap="none" strike="noStrike">
                <a:solidFill>
                  <a:srgbClr val="000000"/>
                </a:solidFill>
                <a:latin typeface="Helvetica Neue"/>
                <a:ea typeface="Helvetica Neue"/>
                <a:cs typeface="Helvetica Neue"/>
                <a:sym typeface="Helvetica Neue"/>
              </a:rPr>
              <a:t>dar instrucciones </a:t>
            </a:r>
            <a:r>
              <a:rPr b="0" i="0" lang="es-419" sz="2000" u="none" cap="none" strike="noStrike">
                <a:solidFill>
                  <a:srgbClr val="000000"/>
                </a:solidFill>
                <a:latin typeface="Helvetica Neue Light"/>
                <a:ea typeface="Helvetica Neue Light"/>
                <a:cs typeface="Helvetica Neue Light"/>
                <a:sym typeface="Helvetica Neue Light"/>
              </a:rPr>
              <a:t>a algún programa informático </a:t>
            </a:r>
            <a:r>
              <a:rPr b="1" i="0" lang="es-419" sz="2000" u="none" cap="none" strike="noStrike">
                <a:solidFill>
                  <a:srgbClr val="000000"/>
                </a:solidFill>
                <a:latin typeface="Helvetica Neue"/>
                <a:ea typeface="Helvetica Neue"/>
                <a:cs typeface="Helvetica Neue"/>
                <a:sym typeface="Helvetica Neue"/>
              </a:rPr>
              <a:t>por medio de una línea de texto </a:t>
            </a:r>
            <a:r>
              <a:rPr b="0" i="0" lang="es-419" sz="2000" u="none" cap="none" strike="noStrike">
                <a:solidFill>
                  <a:srgbClr val="000000"/>
                </a:solidFill>
                <a:latin typeface="Helvetica Neue Light"/>
                <a:ea typeface="Helvetica Neue Light"/>
                <a:cs typeface="Helvetica Neue Light"/>
                <a:sym typeface="Helvetica Neue Light"/>
              </a:rPr>
              <a:t>simple.</a:t>
            </a:r>
            <a:endParaRPr b="0" i="0" sz="2000" u="none" cap="none" strike="noStrike">
              <a:solidFill>
                <a:srgbClr val="000000"/>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2000"/>
              <a:buFont typeface="Arial"/>
              <a:buNone/>
            </a:pPr>
            <a:r>
              <a:t/>
            </a:r>
            <a:endParaRPr b="0" i="0" sz="2000" u="none" cap="none" strike="noStrike">
              <a:solidFill>
                <a:srgbClr val="000000"/>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2000"/>
              <a:buFont typeface="Arial"/>
              <a:buNone/>
            </a:pPr>
            <a:r>
              <a:rPr b="0" i="0" lang="es-419" sz="2000" u="none" cap="none" strike="noStrike">
                <a:solidFill>
                  <a:srgbClr val="000000"/>
                </a:solidFill>
                <a:latin typeface="Helvetica Neue Light"/>
                <a:ea typeface="Helvetica Neue Light"/>
                <a:cs typeface="Helvetica Neue Light"/>
                <a:sym typeface="Helvetica Neue Light"/>
              </a:rPr>
              <a:t>React tiene su propia CLI, pero actualmente solo admite la creación de una aplicación (create-react-app).</a:t>
            </a:r>
            <a:endParaRPr b="0" i="0" sz="2000" u="none" cap="none" strike="noStrike">
              <a:solidFill>
                <a:srgbClr val="000000"/>
              </a:solidFill>
              <a:latin typeface="Helvetica Neue Light"/>
              <a:ea typeface="Helvetica Neue Light"/>
              <a:cs typeface="Helvetica Neue Light"/>
              <a:sym typeface="Helvetica Neue Light"/>
            </a:endParaRPr>
          </a:p>
        </p:txBody>
      </p:sp>
      <p:pic>
        <p:nvPicPr>
          <p:cNvPr id="910" name="Google Shape;910;p118"/>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4" name="Shape 914"/>
        <p:cNvGrpSpPr/>
        <p:nvPr/>
      </p:nvGrpSpPr>
      <p:grpSpPr>
        <a:xfrm>
          <a:off x="0" y="0"/>
          <a:ext cx="0" cy="0"/>
          <a:chOff x="0" y="0"/>
          <a:chExt cx="0" cy="0"/>
        </a:xfrm>
      </p:grpSpPr>
      <p:sp>
        <p:nvSpPr>
          <p:cNvPr id="915" name="Google Shape;915;p119"/>
          <p:cNvSpPr txBox="1"/>
          <p:nvPr/>
        </p:nvSpPr>
        <p:spPr>
          <a:xfrm>
            <a:off x="1657800" y="243750"/>
            <a:ext cx="5666100" cy="989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600"/>
              <a:buFont typeface="Arial"/>
              <a:buNone/>
            </a:pPr>
            <a:r>
              <a:rPr b="0" i="1" lang="es-419" sz="2600" u="none" cap="none" strike="noStrike">
                <a:solidFill>
                  <a:srgbClr val="000000"/>
                </a:solidFill>
                <a:latin typeface="Anton"/>
                <a:ea typeface="Anton"/>
                <a:cs typeface="Anton"/>
                <a:sym typeface="Anton"/>
              </a:rPr>
              <a:t>ABRIR LA CONSOLA</a:t>
            </a:r>
            <a:endParaRPr b="0" i="1" sz="2600" u="none" cap="none" strike="noStrike">
              <a:solidFill>
                <a:srgbClr val="000000"/>
              </a:solidFill>
              <a:latin typeface="Anton"/>
              <a:ea typeface="Anton"/>
              <a:cs typeface="Anton"/>
              <a:sym typeface="Anton"/>
            </a:endParaRPr>
          </a:p>
          <a:p>
            <a:pPr indent="0" lvl="0" marL="0" marR="0" rtl="0" algn="ctr">
              <a:lnSpc>
                <a:spcPct val="100000"/>
              </a:lnSpc>
              <a:spcBef>
                <a:spcPts val="0"/>
              </a:spcBef>
              <a:spcAft>
                <a:spcPts val="0"/>
              </a:spcAft>
              <a:buClr>
                <a:srgbClr val="000000"/>
              </a:buClr>
              <a:buSzPts val="2600"/>
              <a:buFont typeface="Arial"/>
              <a:buNone/>
            </a:pPr>
            <a:r>
              <a:t/>
            </a:r>
            <a:endParaRPr b="0" i="1" sz="2600" u="none" cap="none" strike="noStrike">
              <a:solidFill>
                <a:srgbClr val="000000"/>
              </a:solidFill>
              <a:latin typeface="Anton"/>
              <a:ea typeface="Anton"/>
              <a:cs typeface="Anton"/>
              <a:sym typeface="Anton"/>
            </a:endParaRPr>
          </a:p>
          <a:p>
            <a:pPr indent="0" lvl="0" marL="0" marR="0" rtl="0" algn="ctr">
              <a:lnSpc>
                <a:spcPct val="100000"/>
              </a:lnSpc>
              <a:spcBef>
                <a:spcPts val="0"/>
              </a:spcBef>
              <a:spcAft>
                <a:spcPts val="0"/>
              </a:spcAft>
              <a:buClr>
                <a:srgbClr val="000000"/>
              </a:buClr>
              <a:buSzPts val="2600"/>
              <a:buFont typeface="Arial"/>
              <a:buNone/>
            </a:pPr>
            <a:r>
              <a:t/>
            </a:r>
            <a:endParaRPr b="0" i="1" sz="2600" u="none" cap="none" strike="noStrike">
              <a:solidFill>
                <a:srgbClr val="000000"/>
              </a:solidFill>
              <a:latin typeface="Anton"/>
              <a:ea typeface="Anton"/>
              <a:cs typeface="Anton"/>
              <a:sym typeface="Anton"/>
            </a:endParaRPr>
          </a:p>
        </p:txBody>
      </p:sp>
      <p:pic>
        <p:nvPicPr>
          <p:cNvPr id="916" name="Google Shape;916;p119"/>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917" name="Google Shape;917;p119"/>
          <p:cNvPicPr preferRelativeResize="0"/>
          <p:nvPr/>
        </p:nvPicPr>
        <p:blipFill rotWithShape="1">
          <a:blip r:embed="rId4">
            <a:alphaModFix/>
          </a:blip>
          <a:srcRect b="0" l="0" r="0" t="0"/>
          <a:stretch/>
        </p:blipFill>
        <p:spPr>
          <a:xfrm>
            <a:off x="1269650" y="989175"/>
            <a:ext cx="2026925" cy="3482725"/>
          </a:xfrm>
          <a:prstGeom prst="rect">
            <a:avLst/>
          </a:prstGeom>
          <a:noFill/>
          <a:ln>
            <a:noFill/>
          </a:ln>
        </p:spPr>
      </p:pic>
      <p:pic>
        <p:nvPicPr>
          <p:cNvPr id="918" name="Google Shape;918;p119"/>
          <p:cNvPicPr preferRelativeResize="0"/>
          <p:nvPr/>
        </p:nvPicPr>
        <p:blipFill rotWithShape="1">
          <a:blip r:embed="rId5">
            <a:alphaModFix/>
          </a:blip>
          <a:srcRect b="0" l="0" r="0" t="0"/>
          <a:stretch/>
        </p:blipFill>
        <p:spPr>
          <a:xfrm>
            <a:off x="4462650" y="1232850"/>
            <a:ext cx="4045886" cy="2995375"/>
          </a:xfrm>
          <a:prstGeom prst="rect">
            <a:avLst/>
          </a:prstGeom>
          <a:noFill/>
          <a:ln>
            <a:noFill/>
          </a:ln>
        </p:spPr>
      </p:pic>
      <p:sp>
        <p:nvSpPr>
          <p:cNvPr id="919" name="Google Shape;919;p119"/>
          <p:cNvSpPr txBox="1"/>
          <p:nvPr/>
        </p:nvSpPr>
        <p:spPr>
          <a:xfrm>
            <a:off x="1434175" y="4587900"/>
            <a:ext cx="2703000" cy="5556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2000"/>
              <a:buFont typeface="Arial"/>
              <a:buNone/>
            </a:pPr>
            <a:r>
              <a:rPr b="0" i="0" lang="es-419" sz="2000" u="none" cap="none" strike="noStrike">
                <a:solidFill>
                  <a:srgbClr val="000000"/>
                </a:solidFill>
                <a:highlight>
                  <a:srgbClr val="FFFFFF"/>
                </a:highlight>
                <a:latin typeface="Helvetica Neue Light"/>
                <a:ea typeface="Helvetica Neue Light"/>
                <a:cs typeface="Helvetica Neue Light"/>
                <a:sym typeface="Helvetica Neue Light"/>
              </a:rPr>
              <a:t>En Windows</a:t>
            </a:r>
            <a:endParaRPr b="0" i="0" sz="2000" u="none" cap="none" strike="noStrike">
              <a:solidFill>
                <a:srgbClr val="000000"/>
              </a:solidFill>
              <a:highlight>
                <a:srgbClr val="FFFFFF"/>
              </a:highlight>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rgbClr val="000000"/>
              </a:buClr>
              <a:buSzPts val="2000"/>
              <a:buFont typeface="Arial"/>
              <a:buNone/>
            </a:pPr>
            <a:r>
              <a:t/>
            </a:r>
            <a:endParaRPr b="0" i="0" sz="2000" u="none" cap="none" strike="noStrike">
              <a:solidFill>
                <a:srgbClr val="000000"/>
              </a:solidFill>
              <a:highlight>
                <a:srgbClr val="FFFFFF"/>
              </a:highlight>
              <a:latin typeface="Helvetica Neue Light"/>
              <a:ea typeface="Helvetica Neue Light"/>
              <a:cs typeface="Helvetica Neue Light"/>
              <a:sym typeface="Helvetica Neue Light"/>
            </a:endParaRPr>
          </a:p>
        </p:txBody>
      </p:sp>
      <p:sp>
        <p:nvSpPr>
          <p:cNvPr id="920" name="Google Shape;920;p119"/>
          <p:cNvSpPr txBox="1"/>
          <p:nvPr/>
        </p:nvSpPr>
        <p:spPr>
          <a:xfrm>
            <a:off x="4864925" y="4587900"/>
            <a:ext cx="2703000" cy="5556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2000"/>
              <a:buFont typeface="Arial"/>
              <a:buNone/>
            </a:pPr>
            <a:r>
              <a:rPr b="0" i="0" lang="es-419" sz="2000" u="none" cap="none" strike="noStrike">
                <a:solidFill>
                  <a:srgbClr val="000000"/>
                </a:solidFill>
                <a:highlight>
                  <a:srgbClr val="FFFFFF"/>
                </a:highlight>
                <a:latin typeface="Helvetica Neue Light"/>
                <a:ea typeface="Helvetica Neue Light"/>
                <a:cs typeface="Helvetica Neue Light"/>
                <a:sym typeface="Helvetica Neue Light"/>
              </a:rPr>
              <a:t>En Linux</a:t>
            </a:r>
            <a:endParaRPr b="0" i="0" sz="2000" u="none" cap="none" strike="noStrike">
              <a:solidFill>
                <a:srgbClr val="000000"/>
              </a:solidFill>
              <a:highlight>
                <a:srgbClr val="FFFFFF"/>
              </a:highlight>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rgbClr val="000000"/>
              </a:buClr>
              <a:buSzPts val="2000"/>
              <a:buFont typeface="Arial"/>
              <a:buNone/>
            </a:pPr>
            <a:r>
              <a:t/>
            </a:r>
            <a:endParaRPr b="0" i="0" sz="2000" u="none" cap="none" strike="noStrike">
              <a:solidFill>
                <a:srgbClr val="000000"/>
              </a:solidFill>
              <a:highlight>
                <a:srgbClr val="FFFFFF"/>
              </a:highlight>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rgbClr val="000000"/>
              </a:buClr>
              <a:buSzPts val="2000"/>
              <a:buFont typeface="Arial"/>
              <a:buNone/>
            </a:pPr>
            <a:r>
              <a:t/>
            </a:r>
            <a:endParaRPr b="0" i="0" sz="2000" u="none" cap="none" strike="noStrike">
              <a:solidFill>
                <a:srgbClr val="000000"/>
              </a:solidFill>
              <a:highlight>
                <a:srgbClr val="FFFFFF"/>
              </a:highlight>
              <a:latin typeface="Helvetica Neue Light"/>
              <a:ea typeface="Helvetica Neue Light"/>
              <a:cs typeface="Helvetica Neue Light"/>
              <a:sym typeface="Helvetica Neue Light"/>
            </a:endParaRP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24" name="Shape 924"/>
        <p:cNvGrpSpPr/>
        <p:nvPr/>
      </p:nvGrpSpPr>
      <p:grpSpPr>
        <a:xfrm>
          <a:off x="0" y="0"/>
          <a:ext cx="0" cy="0"/>
          <a:chOff x="0" y="0"/>
          <a:chExt cx="0" cy="0"/>
        </a:xfrm>
      </p:grpSpPr>
      <p:pic>
        <p:nvPicPr>
          <p:cNvPr id="925" name="Google Shape;925;p120"/>
          <p:cNvPicPr preferRelativeResize="0"/>
          <p:nvPr/>
        </p:nvPicPr>
        <p:blipFill rotWithShape="1">
          <a:blip r:embed="rId4">
            <a:alphaModFix/>
          </a:blip>
          <a:srcRect b="0" l="0" r="0" t="0"/>
          <a:stretch/>
        </p:blipFill>
        <p:spPr>
          <a:xfrm>
            <a:off x="7567925" y="4659625"/>
            <a:ext cx="1186526" cy="330675"/>
          </a:xfrm>
          <a:prstGeom prst="rect">
            <a:avLst/>
          </a:prstGeom>
          <a:noFill/>
          <a:ln>
            <a:noFill/>
          </a:ln>
        </p:spPr>
      </p:pic>
      <p:sp>
        <p:nvSpPr>
          <p:cNvPr id="926" name="Google Shape;926;p120"/>
          <p:cNvSpPr txBox="1"/>
          <p:nvPr/>
        </p:nvSpPr>
        <p:spPr>
          <a:xfrm>
            <a:off x="2218525" y="1442550"/>
            <a:ext cx="4858500" cy="1129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b="0" i="1" lang="es-419" sz="4000" u="none" cap="none" strike="noStrike">
                <a:solidFill>
                  <a:srgbClr val="E0FF00"/>
                </a:solidFill>
                <a:latin typeface="Anton"/>
                <a:ea typeface="Anton"/>
                <a:cs typeface="Anton"/>
                <a:sym typeface="Anton"/>
              </a:rPr>
              <a:t>VAMOS AL CÓDIGO</a:t>
            </a:r>
            <a:endParaRPr b="0" i="1" sz="4000" u="none" cap="none" strike="noStrike">
              <a:solidFill>
                <a:srgbClr val="E0FF00"/>
              </a:solidFill>
              <a:latin typeface="Anton"/>
              <a:ea typeface="Anton"/>
              <a:cs typeface="Anton"/>
              <a:sym typeface="Anton"/>
            </a:endParaRPr>
          </a:p>
        </p:txBody>
      </p:sp>
      <p:pic>
        <p:nvPicPr>
          <p:cNvPr id="927" name="Google Shape;927;p120"/>
          <p:cNvPicPr preferRelativeResize="0"/>
          <p:nvPr/>
        </p:nvPicPr>
        <p:blipFill rotWithShape="1">
          <a:blip r:embed="rId5">
            <a:alphaModFix/>
          </a:blip>
          <a:srcRect b="0" l="0" r="0" t="0"/>
          <a:stretch/>
        </p:blipFill>
        <p:spPr>
          <a:xfrm>
            <a:off x="3390678" y="2323950"/>
            <a:ext cx="2362650" cy="1328400"/>
          </a:xfrm>
          <a:prstGeom prst="rect">
            <a:avLst/>
          </a:prstGeom>
          <a:noFill/>
          <a:ln>
            <a:noFill/>
          </a:ln>
        </p:spPr>
      </p:pic>
      <p:sp>
        <p:nvSpPr>
          <p:cNvPr id="928" name="Google Shape;928;p120"/>
          <p:cNvSpPr txBox="1"/>
          <p:nvPr/>
        </p:nvSpPr>
        <p:spPr>
          <a:xfrm>
            <a:off x="2089350" y="3971775"/>
            <a:ext cx="4965300" cy="5691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100"/>
              <a:buFont typeface="Arial"/>
              <a:buNone/>
            </a:pPr>
            <a:r>
              <a:rPr b="0" i="0" lang="es-419" sz="2000" u="none" cap="none" strike="noStrike">
                <a:solidFill>
                  <a:schemeClr val="lt1"/>
                </a:solidFill>
                <a:latin typeface="Helvetica Neue Light"/>
                <a:ea typeface="Helvetica Neue Light"/>
                <a:cs typeface="Helvetica Neue Light"/>
                <a:sym typeface="Helvetica Neue Light"/>
              </a:rPr>
              <a:t>Momento de consolidación de aprendizajes</a:t>
            </a:r>
            <a:endParaRPr b="0" i="0" sz="2000" u="none" cap="none" strike="noStrike">
              <a:solidFill>
                <a:schemeClr val="lt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rgbClr val="000000"/>
              </a:buClr>
              <a:buSzPts val="2000"/>
              <a:buFont typeface="Arial"/>
              <a:buNone/>
            </a:pPr>
            <a:r>
              <a:t/>
            </a:r>
            <a:endParaRPr b="0" i="0" sz="2000" u="none" cap="none" strike="noStrike">
              <a:solidFill>
                <a:srgbClr val="000000"/>
              </a:solidFill>
              <a:highlight>
                <a:srgbClr val="FFFFFF"/>
              </a:highlight>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rgbClr val="000000"/>
              </a:buClr>
              <a:buSzPts val="2000"/>
              <a:buFont typeface="Arial"/>
              <a:buNone/>
            </a:pPr>
            <a:r>
              <a:t/>
            </a:r>
            <a:endParaRPr b="0" i="0" sz="2000" u="none" cap="none" strike="noStrike">
              <a:solidFill>
                <a:srgbClr val="000000"/>
              </a:solidFill>
              <a:highlight>
                <a:srgbClr val="FFFFFF"/>
              </a:highlight>
              <a:latin typeface="Helvetica Neue Light"/>
              <a:ea typeface="Helvetica Neue Light"/>
              <a:cs typeface="Helvetica Neue Light"/>
              <a:sym typeface="Helvetica Neue Light"/>
            </a:endParaRP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2" name="Shape 932"/>
        <p:cNvGrpSpPr/>
        <p:nvPr/>
      </p:nvGrpSpPr>
      <p:grpSpPr>
        <a:xfrm>
          <a:off x="0" y="0"/>
          <a:ext cx="0" cy="0"/>
          <a:chOff x="0" y="0"/>
          <a:chExt cx="0" cy="0"/>
        </a:xfrm>
      </p:grpSpPr>
      <p:sp>
        <p:nvSpPr>
          <p:cNvPr id="933" name="Google Shape;933;p121"/>
          <p:cNvSpPr txBox="1"/>
          <p:nvPr/>
        </p:nvSpPr>
        <p:spPr>
          <a:xfrm>
            <a:off x="499625" y="2083150"/>
            <a:ext cx="3740100" cy="2056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100"/>
              <a:buFont typeface="Arial"/>
              <a:buNone/>
            </a:pPr>
            <a:r>
              <a:rPr b="0" i="0" lang="es-419" sz="2000" u="none" cap="none" strike="noStrike">
                <a:solidFill>
                  <a:srgbClr val="000000"/>
                </a:solidFill>
                <a:highlight>
                  <a:srgbClr val="FFFFFF"/>
                </a:highlight>
                <a:latin typeface="Helvetica Neue Light"/>
                <a:ea typeface="Helvetica Neue Light"/>
                <a:cs typeface="Helvetica Neue Light"/>
                <a:sym typeface="Helvetica Neue Light"/>
              </a:rPr>
              <a:t>Con el comando </a:t>
            </a:r>
            <a:r>
              <a:rPr b="0" i="0" lang="es-419" sz="2000" u="none" cap="none" strike="noStrike">
                <a:solidFill>
                  <a:srgbClr val="000000"/>
                </a:solidFill>
                <a:highlight>
                  <a:srgbClr val="FFFFFF"/>
                </a:highlight>
                <a:latin typeface="Courier New"/>
                <a:ea typeface="Courier New"/>
                <a:cs typeface="Courier New"/>
                <a:sym typeface="Courier New"/>
              </a:rPr>
              <a:t>cd </a:t>
            </a:r>
            <a:r>
              <a:rPr b="0" i="0" lang="es-419" sz="2000" u="none" cap="none" strike="noStrike">
                <a:solidFill>
                  <a:srgbClr val="000000"/>
                </a:solidFill>
                <a:highlight>
                  <a:srgbClr val="FFFFFF"/>
                </a:highlight>
                <a:latin typeface="Helvetica Neue Light"/>
                <a:ea typeface="Helvetica Neue Light"/>
                <a:cs typeface="Helvetica Neue Light"/>
                <a:sym typeface="Helvetica Neue Light"/>
              </a:rPr>
              <a:t>podemos ingresar al directorio sobre el cual vamos a crear nuestra</a:t>
            </a:r>
            <a:endParaRPr b="0" i="0" sz="2000" u="none" cap="none" strike="noStrike">
              <a:solidFill>
                <a:srgbClr val="000000"/>
              </a:solidFill>
              <a:highlight>
                <a:srgbClr val="FFFFFF"/>
              </a:highlight>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rgbClr val="000000"/>
              </a:buClr>
              <a:buSzPts val="1100"/>
              <a:buFont typeface="Arial"/>
              <a:buNone/>
            </a:pPr>
            <a:r>
              <a:rPr b="0" i="0" lang="es-419" sz="2000" u="none" cap="none" strike="noStrike">
                <a:solidFill>
                  <a:srgbClr val="000000"/>
                </a:solidFill>
                <a:highlight>
                  <a:srgbClr val="FFFFFF"/>
                </a:highlight>
                <a:latin typeface="Helvetica Neue Light"/>
                <a:ea typeface="Helvetica Neue Light"/>
                <a:cs typeface="Helvetica Neue Light"/>
                <a:sym typeface="Helvetica Neue Light"/>
              </a:rPr>
              <a:t>aplicación en react. Con </a:t>
            </a:r>
            <a:r>
              <a:rPr b="0" i="0" lang="es-419" sz="2000" u="none" cap="none" strike="noStrike">
                <a:solidFill>
                  <a:srgbClr val="000000"/>
                </a:solidFill>
                <a:highlight>
                  <a:srgbClr val="FFFFFF"/>
                </a:highlight>
                <a:latin typeface="Courier New"/>
                <a:ea typeface="Courier New"/>
                <a:cs typeface="Courier New"/>
                <a:sym typeface="Courier New"/>
              </a:rPr>
              <a:t>cd..</a:t>
            </a:r>
            <a:r>
              <a:rPr b="0" i="0" lang="es-419" sz="2000" u="none" cap="none" strike="noStrike">
                <a:solidFill>
                  <a:srgbClr val="000000"/>
                </a:solidFill>
                <a:highlight>
                  <a:srgbClr val="FFFFFF"/>
                </a:highlight>
                <a:latin typeface="Helvetica Neue Light"/>
                <a:ea typeface="Helvetica Neue Light"/>
                <a:cs typeface="Helvetica Neue Light"/>
                <a:sym typeface="Helvetica Neue Light"/>
              </a:rPr>
              <a:t> volvemos al directorio anterior.</a:t>
            </a:r>
            <a:endParaRPr b="0" i="0" sz="2000" u="none" cap="none" strike="noStrike">
              <a:solidFill>
                <a:srgbClr val="000000"/>
              </a:solidFill>
              <a:highlight>
                <a:srgbClr val="FFFFFF"/>
              </a:highlight>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rgbClr val="000000"/>
              </a:buClr>
              <a:buSzPts val="2000"/>
              <a:buFont typeface="Arial"/>
              <a:buNone/>
            </a:pPr>
            <a:r>
              <a:t/>
            </a:r>
            <a:endParaRPr b="0" i="0" sz="2000" u="none" cap="none" strike="noStrike">
              <a:solidFill>
                <a:srgbClr val="000000"/>
              </a:solidFill>
              <a:highlight>
                <a:srgbClr val="FFFFFF"/>
              </a:highlight>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rgbClr val="000000"/>
              </a:buClr>
              <a:buSzPts val="2000"/>
              <a:buFont typeface="Arial"/>
              <a:buNone/>
            </a:pPr>
            <a:r>
              <a:t/>
            </a:r>
            <a:endParaRPr b="0" i="0" sz="2000" u="none" cap="none" strike="noStrike">
              <a:solidFill>
                <a:srgbClr val="000000"/>
              </a:solidFill>
              <a:highlight>
                <a:srgbClr val="FFFFFF"/>
              </a:highlight>
              <a:latin typeface="Helvetica Neue Light"/>
              <a:ea typeface="Helvetica Neue Light"/>
              <a:cs typeface="Helvetica Neue Light"/>
              <a:sym typeface="Helvetica Neue Light"/>
            </a:endParaRPr>
          </a:p>
        </p:txBody>
      </p:sp>
      <p:sp>
        <p:nvSpPr>
          <p:cNvPr id="934" name="Google Shape;934;p121"/>
          <p:cNvSpPr txBox="1"/>
          <p:nvPr/>
        </p:nvSpPr>
        <p:spPr>
          <a:xfrm>
            <a:off x="313725" y="875300"/>
            <a:ext cx="5377800" cy="989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600"/>
              <a:buFont typeface="Arial"/>
              <a:buNone/>
            </a:pPr>
            <a:r>
              <a:rPr b="0" i="1" lang="es-419" sz="2600" u="none" cap="none" strike="noStrike">
                <a:solidFill>
                  <a:srgbClr val="000000"/>
                </a:solidFill>
                <a:latin typeface="Anton"/>
                <a:ea typeface="Anton"/>
                <a:cs typeface="Anton"/>
                <a:sym typeface="Anton"/>
              </a:rPr>
              <a:t>UBICARNOS EN UN DIRECTORIO ESPECÍFICO </a:t>
            </a:r>
            <a:endParaRPr b="0" i="1" sz="2600" u="none" cap="none" strike="noStrike">
              <a:solidFill>
                <a:srgbClr val="000000"/>
              </a:solidFill>
              <a:latin typeface="Anton"/>
              <a:ea typeface="Anton"/>
              <a:cs typeface="Anton"/>
              <a:sym typeface="Anton"/>
            </a:endParaRPr>
          </a:p>
          <a:p>
            <a:pPr indent="0" lvl="0" marL="0" marR="0" rtl="0" algn="l">
              <a:lnSpc>
                <a:spcPct val="100000"/>
              </a:lnSpc>
              <a:spcBef>
                <a:spcPts val="0"/>
              </a:spcBef>
              <a:spcAft>
                <a:spcPts val="0"/>
              </a:spcAft>
              <a:buClr>
                <a:srgbClr val="000000"/>
              </a:buClr>
              <a:buSzPts val="2600"/>
              <a:buFont typeface="Arial"/>
              <a:buNone/>
            </a:pPr>
            <a:r>
              <a:t/>
            </a:r>
            <a:endParaRPr b="0" i="1" sz="2600" u="none" cap="none" strike="noStrike">
              <a:solidFill>
                <a:srgbClr val="000000"/>
              </a:solidFill>
              <a:latin typeface="Anton"/>
              <a:ea typeface="Anton"/>
              <a:cs typeface="Anton"/>
              <a:sym typeface="Anton"/>
            </a:endParaRPr>
          </a:p>
        </p:txBody>
      </p:sp>
      <p:pic>
        <p:nvPicPr>
          <p:cNvPr id="935" name="Google Shape;935;p121"/>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936" name="Google Shape;936;p121"/>
          <p:cNvPicPr preferRelativeResize="0"/>
          <p:nvPr/>
        </p:nvPicPr>
        <p:blipFill rotWithShape="1">
          <a:blip r:embed="rId4">
            <a:alphaModFix/>
          </a:blip>
          <a:srcRect b="0" l="0" r="0" t="0"/>
          <a:stretch/>
        </p:blipFill>
        <p:spPr>
          <a:xfrm>
            <a:off x="5352275" y="3418675"/>
            <a:ext cx="1962150" cy="466725"/>
          </a:xfrm>
          <a:prstGeom prst="rect">
            <a:avLst/>
          </a:prstGeom>
          <a:noFill/>
          <a:ln>
            <a:noFill/>
          </a:ln>
        </p:spPr>
      </p:pic>
      <p:pic>
        <p:nvPicPr>
          <p:cNvPr id="937" name="Google Shape;937;p121"/>
          <p:cNvPicPr preferRelativeResize="0"/>
          <p:nvPr/>
        </p:nvPicPr>
        <p:blipFill rotWithShape="1">
          <a:blip r:embed="rId5">
            <a:alphaModFix/>
          </a:blip>
          <a:srcRect b="0" l="0" r="0" t="0"/>
          <a:stretch/>
        </p:blipFill>
        <p:spPr>
          <a:xfrm>
            <a:off x="5352263" y="2309813"/>
            <a:ext cx="1819275" cy="523875"/>
          </a:xfrm>
          <a:prstGeom prst="rect">
            <a:avLst/>
          </a:prstGeom>
          <a:noFill/>
          <a:ln>
            <a:noFill/>
          </a:ln>
        </p:spPr>
      </p:pic>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1" name="Shape 941"/>
        <p:cNvGrpSpPr/>
        <p:nvPr/>
      </p:nvGrpSpPr>
      <p:grpSpPr>
        <a:xfrm>
          <a:off x="0" y="0"/>
          <a:ext cx="0" cy="0"/>
          <a:chOff x="0" y="0"/>
          <a:chExt cx="0" cy="0"/>
        </a:xfrm>
      </p:grpSpPr>
      <p:sp>
        <p:nvSpPr>
          <p:cNvPr id="942" name="Google Shape;942;p122"/>
          <p:cNvSpPr txBox="1"/>
          <p:nvPr/>
        </p:nvSpPr>
        <p:spPr>
          <a:xfrm>
            <a:off x="195875" y="1453888"/>
            <a:ext cx="4264200" cy="16746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2000"/>
              <a:buFont typeface="Arial"/>
              <a:buNone/>
            </a:pPr>
            <a:r>
              <a:rPr b="0" i="0" lang="es-419" sz="2000" u="none" cap="none" strike="noStrike">
                <a:solidFill>
                  <a:srgbClr val="000000"/>
                </a:solidFill>
                <a:highlight>
                  <a:srgbClr val="FFFFFF"/>
                </a:highlight>
                <a:latin typeface="Helvetica Neue Light"/>
                <a:ea typeface="Helvetica Neue Light"/>
                <a:cs typeface="Helvetica Neue Light"/>
                <a:sym typeface="Helvetica Neue Light"/>
              </a:rPr>
              <a:t>Debemos ejecutar el comando</a:t>
            </a:r>
            <a:r>
              <a:rPr b="0" i="0" lang="es-419" sz="2000" u="none" cap="none" strike="noStrike">
                <a:solidFill>
                  <a:srgbClr val="000000"/>
                </a:solidFill>
                <a:highlight>
                  <a:srgbClr val="FFFFFF"/>
                </a:highlight>
                <a:latin typeface="Didact Gothic"/>
                <a:ea typeface="Didact Gothic"/>
                <a:cs typeface="Didact Gothic"/>
                <a:sym typeface="Didact Gothic"/>
              </a:rPr>
              <a:t> </a:t>
            </a:r>
            <a:r>
              <a:rPr b="0" i="0" lang="es-419" sz="1800" u="none" cap="none" strike="noStrike">
                <a:solidFill>
                  <a:srgbClr val="000000"/>
                </a:solidFill>
                <a:highlight>
                  <a:srgbClr val="FFFFFF"/>
                </a:highlight>
                <a:latin typeface="Courier New"/>
                <a:ea typeface="Courier New"/>
                <a:cs typeface="Courier New"/>
                <a:sym typeface="Courier New"/>
              </a:rPr>
              <a:t>npm install -g create-react-app</a:t>
            </a:r>
            <a:endParaRPr b="0" i="0" sz="1800" u="none" cap="none" strike="noStrike">
              <a:solidFill>
                <a:srgbClr val="000000"/>
              </a:solidFill>
              <a:highlight>
                <a:srgbClr val="FFFFFF"/>
              </a:highlight>
              <a:latin typeface="Courier New"/>
              <a:ea typeface="Courier New"/>
              <a:cs typeface="Courier New"/>
              <a:sym typeface="Courier New"/>
            </a:endParaRPr>
          </a:p>
          <a:p>
            <a:pPr indent="0" lvl="0" marL="0" marR="0" rtl="0" algn="l">
              <a:lnSpc>
                <a:spcPct val="115000"/>
              </a:lnSpc>
              <a:spcBef>
                <a:spcPts val="0"/>
              </a:spcBef>
              <a:spcAft>
                <a:spcPts val="0"/>
              </a:spcAft>
              <a:buClr>
                <a:srgbClr val="000000"/>
              </a:buClr>
              <a:buSzPts val="2000"/>
              <a:buFont typeface="Arial"/>
              <a:buNone/>
            </a:pPr>
            <a:r>
              <a:t/>
            </a:r>
            <a:endParaRPr b="1" i="0" sz="2000" u="none" cap="none" strike="noStrike">
              <a:solidFill>
                <a:srgbClr val="000000"/>
              </a:solidFill>
              <a:highlight>
                <a:srgbClr val="FFFFFF"/>
              </a:highlight>
              <a:latin typeface="Didact Gothic"/>
              <a:ea typeface="Didact Gothic"/>
              <a:cs typeface="Didact Gothic"/>
              <a:sym typeface="Didact Gothic"/>
            </a:endParaRPr>
          </a:p>
        </p:txBody>
      </p:sp>
      <p:sp>
        <p:nvSpPr>
          <p:cNvPr id="943" name="Google Shape;943;p122"/>
          <p:cNvSpPr txBox="1"/>
          <p:nvPr/>
        </p:nvSpPr>
        <p:spPr>
          <a:xfrm>
            <a:off x="195875" y="779013"/>
            <a:ext cx="4776900" cy="524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600"/>
              <a:buFont typeface="Arial"/>
              <a:buNone/>
            </a:pPr>
            <a:r>
              <a:rPr b="0" i="1" lang="es-419" sz="2600" u="sng" cap="none" strike="noStrike">
                <a:solidFill>
                  <a:schemeClr val="hlink"/>
                </a:solidFill>
                <a:latin typeface="Anton"/>
                <a:ea typeface="Anton"/>
                <a:cs typeface="Anton"/>
                <a:sym typeface="Anton"/>
                <a:hlinkClick r:id="rId3"/>
              </a:rPr>
              <a:t>INSTALAR REACT JS</a:t>
            </a:r>
            <a:endParaRPr b="0" i="1" sz="2600" u="none" cap="none" strike="noStrike">
              <a:solidFill>
                <a:srgbClr val="000000"/>
              </a:solidFill>
              <a:latin typeface="Anton"/>
              <a:ea typeface="Anton"/>
              <a:cs typeface="Anton"/>
              <a:sym typeface="Anton"/>
            </a:endParaRPr>
          </a:p>
          <a:p>
            <a:pPr indent="0" lvl="0" marL="0" marR="0" rtl="0" algn="l">
              <a:lnSpc>
                <a:spcPct val="100000"/>
              </a:lnSpc>
              <a:spcBef>
                <a:spcPts val="0"/>
              </a:spcBef>
              <a:spcAft>
                <a:spcPts val="0"/>
              </a:spcAft>
              <a:buClr>
                <a:srgbClr val="000000"/>
              </a:buClr>
              <a:buSzPts val="2600"/>
              <a:buFont typeface="Arial"/>
              <a:buNone/>
            </a:pPr>
            <a:r>
              <a:t/>
            </a:r>
            <a:endParaRPr b="0" i="1" sz="2600" u="none" cap="none" strike="noStrike">
              <a:solidFill>
                <a:srgbClr val="000000"/>
              </a:solidFill>
              <a:latin typeface="Anton"/>
              <a:ea typeface="Anton"/>
              <a:cs typeface="Anton"/>
              <a:sym typeface="Anton"/>
            </a:endParaRPr>
          </a:p>
        </p:txBody>
      </p:sp>
      <p:pic>
        <p:nvPicPr>
          <p:cNvPr id="944" name="Google Shape;944;p122"/>
          <p:cNvPicPr preferRelativeResize="0"/>
          <p:nvPr/>
        </p:nvPicPr>
        <p:blipFill rotWithShape="1">
          <a:blip r:embed="rId4">
            <a:alphaModFix/>
          </a:blip>
          <a:srcRect b="0" l="0" r="0" t="0"/>
          <a:stretch/>
        </p:blipFill>
        <p:spPr>
          <a:xfrm>
            <a:off x="7567925" y="4659625"/>
            <a:ext cx="1186526" cy="330675"/>
          </a:xfrm>
          <a:prstGeom prst="rect">
            <a:avLst/>
          </a:prstGeom>
          <a:noFill/>
          <a:ln>
            <a:noFill/>
          </a:ln>
        </p:spPr>
      </p:pic>
      <p:pic>
        <p:nvPicPr>
          <p:cNvPr id="945" name="Google Shape;945;p122"/>
          <p:cNvPicPr preferRelativeResize="0"/>
          <p:nvPr/>
        </p:nvPicPr>
        <p:blipFill rotWithShape="1">
          <a:blip r:embed="rId5">
            <a:alphaModFix/>
          </a:blip>
          <a:srcRect b="0" l="0" r="0" t="0"/>
          <a:stretch/>
        </p:blipFill>
        <p:spPr>
          <a:xfrm>
            <a:off x="4460075" y="1619238"/>
            <a:ext cx="4488025" cy="628650"/>
          </a:xfrm>
          <a:prstGeom prst="rect">
            <a:avLst/>
          </a:prstGeom>
          <a:noFill/>
          <a:ln>
            <a:noFill/>
          </a:ln>
        </p:spPr>
      </p:pic>
      <p:sp>
        <p:nvSpPr>
          <p:cNvPr id="946" name="Google Shape;946;p122"/>
          <p:cNvSpPr txBox="1"/>
          <p:nvPr/>
        </p:nvSpPr>
        <p:spPr>
          <a:xfrm>
            <a:off x="195875" y="3003138"/>
            <a:ext cx="3000000" cy="440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600"/>
              <a:buFont typeface="Arial"/>
              <a:buNone/>
            </a:pPr>
            <a:r>
              <a:rPr b="0" i="1" lang="es-419" sz="2600" u="none" cap="none" strike="noStrike">
                <a:solidFill>
                  <a:srgbClr val="000000"/>
                </a:solidFill>
                <a:latin typeface="Anton"/>
                <a:ea typeface="Anton"/>
                <a:cs typeface="Anton"/>
                <a:sym typeface="Anton"/>
              </a:rPr>
              <a:t>CREAR LA APLICACIÓN</a:t>
            </a:r>
            <a:endParaRPr b="0" i="1" sz="2600" u="none" cap="none" strike="noStrike">
              <a:solidFill>
                <a:srgbClr val="000000"/>
              </a:solidFill>
              <a:latin typeface="Anton"/>
              <a:ea typeface="Anton"/>
              <a:cs typeface="Anton"/>
              <a:sym typeface="Anton"/>
            </a:endParaRPr>
          </a:p>
        </p:txBody>
      </p:sp>
      <p:sp>
        <p:nvSpPr>
          <p:cNvPr id="947" name="Google Shape;947;p122"/>
          <p:cNvSpPr txBox="1"/>
          <p:nvPr/>
        </p:nvSpPr>
        <p:spPr>
          <a:xfrm>
            <a:off x="195875" y="3640763"/>
            <a:ext cx="3932400" cy="675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0" i="0" lang="es-419" sz="2000" u="none" cap="none" strike="noStrike">
                <a:solidFill>
                  <a:srgbClr val="000000"/>
                </a:solidFill>
                <a:latin typeface="Helvetica Neue Light"/>
                <a:ea typeface="Helvetica Neue Light"/>
                <a:cs typeface="Helvetica Neue Light"/>
                <a:sym typeface="Helvetica Neue Light"/>
              </a:rPr>
              <a:t>Debemos ejecutar </a:t>
            </a:r>
            <a:r>
              <a:rPr b="0" i="0" lang="es-419" sz="1800" u="none" cap="none" strike="noStrike">
                <a:solidFill>
                  <a:srgbClr val="000000"/>
                </a:solidFill>
                <a:latin typeface="Courier New"/>
                <a:ea typeface="Courier New"/>
                <a:cs typeface="Courier New"/>
                <a:sym typeface="Courier New"/>
              </a:rPr>
              <a:t>create-react-app my-app</a:t>
            </a:r>
            <a:endParaRPr b="0" i="0" sz="1800" u="none" cap="none" strike="noStrike">
              <a:solidFill>
                <a:srgbClr val="000000"/>
              </a:solidFill>
              <a:latin typeface="Courier New"/>
              <a:ea typeface="Courier New"/>
              <a:cs typeface="Courier New"/>
              <a:sym typeface="Courier New"/>
            </a:endParaRPr>
          </a:p>
        </p:txBody>
      </p:sp>
      <p:pic>
        <p:nvPicPr>
          <p:cNvPr id="948" name="Google Shape;948;p122"/>
          <p:cNvPicPr preferRelativeResize="0"/>
          <p:nvPr/>
        </p:nvPicPr>
        <p:blipFill rotWithShape="1">
          <a:blip r:embed="rId6">
            <a:alphaModFix/>
          </a:blip>
          <a:srcRect b="0" l="0" r="0" t="0"/>
          <a:stretch/>
        </p:blipFill>
        <p:spPr>
          <a:xfrm>
            <a:off x="4081023" y="3592950"/>
            <a:ext cx="4867076" cy="771525"/>
          </a:xfrm>
          <a:prstGeom prst="rect">
            <a:avLst/>
          </a:prstGeom>
          <a:noFill/>
          <a:ln>
            <a:noFill/>
          </a:ln>
        </p:spPr>
      </p:pic>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2" name="Shape 952"/>
        <p:cNvGrpSpPr/>
        <p:nvPr/>
      </p:nvGrpSpPr>
      <p:grpSpPr>
        <a:xfrm>
          <a:off x="0" y="0"/>
          <a:ext cx="0" cy="0"/>
          <a:chOff x="0" y="0"/>
          <a:chExt cx="0" cy="0"/>
        </a:xfrm>
      </p:grpSpPr>
      <p:sp>
        <p:nvSpPr>
          <p:cNvPr id="953" name="Google Shape;953;p123"/>
          <p:cNvSpPr txBox="1"/>
          <p:nvPr/>
        </p:nvSpPr>
        <p:spPr>
          <a:xfrm>
            <a:off x="1051125" y="2683275"/>
            <a:ext cx="5778000" cy="923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2100"/>
              <a:buFont typeface="Arial"/>
              <a:buNone/>
            </a:pPr>
            <a:r>
              <a:rPr b="0" i="0" lang="es-419" sz="2100" u="none" cap="none" strike="noStrike">
                <a:solidFill>
                  <a:srgbClr val="24292E"/>
                </a:solidFill>
                <a:highlight>
                  <a:srgbClr val="F6F8FA"/>
                </a:highlight>
                <a:latin typeface="Courier New"/>
                <a:ea typeface="Courier New"/>
                <a:cs typeface="Courier New"/>
                <a:sym typeface="Courier New"/>
              </a:rPr>
              <a:t>npx create-react-app nombre-de-app</a:t>
            </a:r>
            <a:endParaRPr b="0" i="0" sz="2100" u="none" cap="none" strike="noStrike">
              <a:solidFill>
                <a:srgbClr val="24292E"/>
              </a:solidFill>
              <a:highlight>
                <a:srgbClr val="F6F8FA"/>
              </a:highlight>
              <a:latin typeface="Courier New"/>
              <a:ea typeface="Courier New"/>
              <a:cs typeface="Courier New"/>
              <a:sym typeface="Courier New"/>
            </a:endParaRPr>
          </a:p>
          <a:p>
            <a:pPr indent="0" lvl="0" marL="0" marR="0" rtl="0" algn="l">
              <a:lnSpc>
                <a:spcPct val="115000"/>
              </a:lnSpc>
              <a:spcBef>
                <a:spcPts val="0"/>
              </a:spcBef>
              <a:spcAft>
                <a:spcPts val="0"/>
              </a:spcAft>
              <a:buClr>
                <a:srgbClr val="000000"/>
              </a:buClr>
              <a:buSzPts val="2100"/>
              <a:buFont typeface="Arial"/>
              <a:buNone/>
            </a:pPr>
            <a:r>
              <a:rPr b="0" i="0" lang="es-419" sz="2100" u="none" cap="none" strike="noStrike">
                <a:solidFill>
                  <a:srgbClr val="005CC5"/>
                </a:solidFill>
                <a:highlight>
                  <a:srgbClr val="F6F8FA"/>
                </a:highlight>
                <a:latin typeface="Courier New"/>
                <a:ea typeface="Courier New"/>
                <a:cs typeface="Courier New"/>
                <a:sym typeface="Courier New"/>
              </a:rPr>
              <a:t>cd</a:t>
            </a:r>
            <a:r>
              <a:rPr b="0" i="0" lang="es-419" sz="2100" u="none" cap="none" strike="noStrike">
                <a:solidFill>
                  <a:srgbClr val="24292E"/>
                </a:solidFill>
                <a:highlight>
                  <a:srgbClr val="F6F8FA"/>
                </a:highlight>
                <a:latin typeface="Courier New"/>
                <a:ea typeface="Courier New"/>
                <a:cs typeface="Courier New"/>
                <a:sym typeface="Courier New"/>
              </a:rPr>
              <a:t> coder-app</a:t>
            </a:r>
            <a:endParaRPr b="0" i="0" sz="2100" u="none" cap="none" strike="noStrike">
              <a:solidFill>
                <a:srgbClr val="24292E"/>
              </a:solidFill>
              <a:highlight>
                <a:srgbClr val="F6F8FA"/>
              </a:highlight>
              <a:latin typeface="Courier New"/>
              <a:ea typeface="Courier New"/>
              <a:cs typeface="Courier New"/>
              <a:sym typeface="Courier New"/>
            </a:endParaRPr>
          </a:p>
          <a:p>
            <a:pPr indent="0" lvl="0" marL="0" marR="0" rtl="0" algn="l">
              <a:lnSpc>
                <a:spcPct val="115000"/>
              </a:lnSpc>
              <a:spcBef>
                <a:spcPts val="0"/>
              </a:spcBef>
              <a:spcAft>
                <a:spcPts val="0"/>
              </a:spcAft>
              <a:buClr>
                <a:srgbClr val="000000"/>
              </a:buClr>
              <a:buSzPts val="2000"/>
              <a:buFont typeface="Arial"/>
              <a:buNone/>
            </a:pPr>
            <a:r>
              <a:t/>
            </a:r>
            <a:endParaRPr b="1" i="0" sz="2000" u="none" cap="none" strike="noStrike">
              <a:solidFill>
                <a:srgbClr val="000000"/>
              </a:solidFill>
              <a:highlight>
                <a:srgbClr val="FFFFFF"/>
              </a:highlight>
              <a:latin typeface="Didact Gothic"/>
              <a:ea typeface="Didact Gothic"/>
              <a:cs typeface="Didact Gothic"/>
              <a:sym typeface="Didact Gothic"/>
            </a:endParaRPr>
          </a:p>
        </p:txBody>
      </p:sp>
      <p:sp>
        <p:nvSpPr>
          <p:cNvPr id="954" name="Google Shape;954;p123"/>
          <p:cNvSpPr txBox="1"/>
          <p:nvPr/>
        </p:nvSpPr>
        <p:spPr>
          <a:xfrm>
            <a:off x="1753500" y="357625"/>
            <a:ext cx="5637000" cy="524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1" lang="es-419" sz="3000" u="none" cap="none" strike="noStrike">
                <a:solidFill>
                  <a:srgbClr val="000000"/>
                </a:solidFill>
                <a:latin typeface="Anton"/>
                <a:ea typeface="Anton"/>
                <a:cs typeface="Anton"/>
                <a:sym typeface="Anton"/>
              </a:rPr>
              <a:t>CODER ‘PRO TIPS’</a:t>
            </a:r>
            <a:endParaRPr b="0" i="1" sz="3000" u="none" cap="none" strike="noStrike">
              <a:solidFill>
                <a:srgbClr val="000000"/>
              </a:solidFill>
              <a:latin typeface="Anton"/>
              <a:ea typeface="Anton"/>
              <a:cs typeface="Anton"/>
              <a:sym typeface="Anton"/>
            </a:endParaRPr>
          </a:p>
          <a:p>
            <a:pPr indent="0" lvl="0" marL="0" marR="0" rtl="0" algn="l">
              <a:lnSpc>
                <a:spcPct val="100000"/>
              </a:lnSpc>
              <a:spcBef>
                <a:spcPts val="0"/>
              </a:spcBef>
              <a:spcAft>
                <a:spcPts val="0"/>
              </a:spcAft>
              <a:buClr>
                <a:srgbClr val="000000"/>
              </a:buClr>
              <a:buSzPts val="2600"/>
              <a:buFont typeface="Arial"/>
              <a:buNone/>
            </a:pPr>
            <a:r>
              <a:t/>
            </a:r>
            <a:endParaRPr b="0" i="1" sz="2600" u="none" cap="none" strike="noStrike">
              <a:solidFill>
                <a:srgbClr val="000000"/>
              </a:solidFill>
              <a:latin typeface="Anton"/>
              <a:ea typeface="Anton"/>
              <a:cs typeface="Anton"/>
              <a:sym typeface="Anton"/>
            </a:endParaRPr>
          </a:p>
        </p:txBody>
      </p:sp>
      <p:pic>
        <p:nvPicPr>
          <p:cNvPr id="955" name="Google Shape;955;p123"/>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956" name="Google Shape;956;p123"/>
          <p:cNvSpPr txBox="1"/>
          <p:nvPr/>
        </p:nvSpPr>
        <p:spPr>
          <a:xfrm>
            <a:off x="902325" y="1664600"/>
            <a:ext cx="6075600" cy="440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600"/>
              <a:buFont typeface="Arial"/>
              <a:buNone/>
            </a:pPr>
            <a:r>
              <a:rPr b="0" i="1" lang="es-419" sz="2600" u="none" cap="none" strike="noStrike">
                <a:solidFill>
                  <a:srgbClr val="000000"/>
                </a:solidFill>
                <a:latin typeface="Anton"/>
                <a:ea typeface="Anton"/>
                <a:cs typeface="Anton"/>
                <a:sym typeface="Anton"/>
              </a:rPr>
              <a:t>NPX - TODO EN UN COMANDO - eXecute</a:t>
            </a:r>
            <a:endParaRPr b="0" i="1" sz="2600" u="none" cap="none" strike="noStrike">
              <a:solidFill>
                <a:srgbClr val="000000"/>
              </a:solidFill>
              <a:latin typeface="Anton"/>
              <a:ea typeface="Anton"/>
              <a:cs typeface="Anton"/>
              <a:sym typeface="Anton"/>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EFAB"/>
        </a:solidFill>
      </p:bgPr>
    </p:bg>
    <p:spTree>
      <p:nvGrpSpPr>
        <p:cNvPr id="144" name="Shape 144"/>
        <p:cNvGrpSpPr/>
        <p:nvPr/>
      </p:nvGrpSpPr>
      <p:grpSpPr>
        <a:xfrm>
          <a:off x="0" y="0"/>
          <a:ext cx="0" cy="0"/>
          <a:chOff x="0" y="0"/>
          <a:chExt cx="0" cy="0"/>
        </a:xfrm>
      </p:grpSpPr>
      <p:sp>
        <p:nvSpPr>
          <p:cNvPr id="145" name="Google Shape;145;p25"/>
          <p:cNvSpPr txBox="1"/>
          <p:nvPr/>
        </p:nvSpPr>
        <p:spPr>
          <a:xfrm>
            <a:off x="852150" y="2209325"/>
            <a:ext cx="7439700" cy="16746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100"/>
              <a:buFont typeface="Arial"/>
              <a:buNone/>
            </a:pPr>
            <a:r>
              <a:t/>
            </a:r>
            <a:endParaRPr b="0" i="0" sz="2000" u="none" cap="none" strike="noStrike">
              <a:solidFill>
                <a:srgbClr val="8215BC"/>
              </a:solidFill>
              <a:latin typeface="Lato"/>
              <a:ea typeface="Lato"/>
              <a:cs typeface="Lato"/>
              <a:sym typeface="Lato"/>
            </a:endParaRPr>
          </a:p>
          <a:p>
            <a:pPr indent="0" lvl="0" marL="0" marR="0" rtl="0" algn="ctr">
              <a:lnSpc>
                <a:spcPct val="115000"/>
              </a:lnSpc>
              <a:spcBef>
                <a:spcPts val="0"/>
              </a:spcBef>
              <a:spcAft>
                <a:spcPts val="0"/>
              </a:spcAft>
              <a:buClr>
                <a:srgbClr val="000000"/>
              </a:buClr>
              <a:buSzPts val="1400"/>
              <a:buFont typeface="Arial"/>
              <a:buNone/>
            </a:pPr>
            <a:r>
              <a:t/>
            </a:r>
            <a:endParaRPr b="0" i="0" sz="1400" u="none" cap="none" strike="noStrike">
              <a:solidFill>
                <a:srgbClr val="8215BC"/>
              </a:solidFill>
              <a:latin typeface="Lato Light"/>
              <a:ea typeface="Lato Light"/>
              <a:cs typeface="Lato Light"/>
              <a:sym typeface="Lato Light"/>
            </a:endParaRPr>
          </a:p>
        </p:txBody>
      </p:sp>
      <p:sp>
        <p:nvSpPr>
          <p:cNvPr id="146" name="Google Shape;146;p25"/>
          <p:cNvSpPr txBox="1"/>
          <p:nvPr/>
        </p:nvSpPr>
        <p:spPr>
          <a:xfrm>
            <a:off x="1996050" y="533750"/>
            <a:ext cx="53043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b="0" i="1" lang="es-419" sz="4000" u="none" cap="none" strike="noStrike">
                <a:solidFill>
                  <a:srgbClr val="000000"/>
                </a:solidFill>
                <a:latin typeface="Anton"/>
                <a:ea typeface="Anton"/>
                <a:cs typeface="Anton"/>
                <a:sym typeface="Anton"/>
              </a:rPr>
              <a:t>¡IMPORTANTE!</a:t>
            </a:r>
            <a:endParaRPr b="0" i="1" sz="4000" u="none" cap="none" strike="noStrike">
              <a:solidFill>
                <a:srgbClr val="000000"/>
              </a:solidFill>
              <a:latin typeface="Anton"/>
              <a:ea typeface="Anton"/>
              <a:cs typeface="Anton"/>
              <a:sym typeface="Anton"/>
            </a:endParaRPr>
          </a:p>
        </p:txBody>
      </p:sp>
      <p:sp>
        <p:nvSpPr>
          <p:cNvPr id="147" name="Google Shape;147;p25"/>
          <p:cNvSpPr txBox="1"/>
          <p:nvPr/>
        </p:nvSpPr>
        <p:spPr>
          <a:xfrm>
            <a:off x="1130675" y="1522850"/>
            <a:ext cx="7257900" cy="10995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000"/>
              <a:buFont typeface="Arial"/>
              <a:buNone/>
            </a:pPr>
            <a:r>
              <a:rPr b="0" i="0" lang="es-419" sz="2000" u="none" cap="none" strike="noStrike">
                <a:solidFill>
                  <a:srgbClr val="000000"/>
                </a:solidFill>
                <a:latin typeface="Helvetica Neue Light"/>
                <a:ea typeface="Helvetica Neue Light"/>
                <a:cs typeface="Helvetica Neue Light"/>
                <a:sym typeface="Helvetica Neue Light"/>
              </a:rPr>
              <a:t>Los desafíos y entregas de proyecto se deben cargar hasta siete días después de finalizada la clase. Te sugerimos llevarlos al día. </a:t>
            </a:r>
            <a:endParaRPr b="0" i="0" sz="2000" u="none" cap="none" strike="noStrike">
              <a:solidFill>
                <a:srgbClr val="000000"/>
              </a:solidFill>
              <a:latin typeface="Helvetica Neue Light"/>
              <a:ea typeface="Helvetica Neue Light"/>
              <a:cs typeface="Helvetica Neue Light"/>
              <a:sym typeface="Helvetica Neue Light"/>
            </a:endParaRPr>
          </a:p>
        </p:txBody>
      </p:sp>
      <p:pic>
        <p:nvPicPr>
          <p:cNvPr id="148" name="Google Shape;148;p25"/>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149" name="Google Shape;149;p25"/>
          <p:cNvPicPr preferRelativeResize="0"/>
          <p:nvPr/>
        </p:nvPicPr>
        <p:blipFill rotWithShape="1">
          <a:blip r:embed="rId4">
            <a:alphaModFix/>
          </a:blip>
          <a:srcRect b="0" l="0" r="0" t="0"/>
          <a:stretch/>
        </p:blipFill>
        <p:spPr>
          <a:xfrm>
            <a:off x="1004550" y="2622357"/>
            <a:ext cx="7287301" cy="1575960"/>
          </a:xfrm>
          <a:prstGeom prst="rect">
            <a:avLst/>
          </a:prstGeom>
          <a:noFill/>
          <a:ln>
            <a:noFill/>
          </a:ln>
        </p:spPr>
      </p:pic>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0" name="Shape 960"/>
        <p:cNvGrpSpPr/>
        <p:nvPr/>
      </p:nvGrpSpPr>
      <p:grpSpPr>
        <a:xfrm>
          <a:off x="0" y="0"/>
          <a:ext cx="0" cy="0"/>
          <a:chOff x="0" y="0"/>
          <a:chExt cx="0" cy="0"/>
        </a:xfrm>
      </p:grpSpPr>
      <p:sp>
        <p:nvSpPr>
          <p:cNvPr id="961" name="Google Shape;961;p124"/>
          <p:cNvSpPr txBox="1"/>
          <p:nvPr/>
        </p:nvSpPr>
        <p:spPr>
          <a:xfrm>
            <a:off x="4324900" y="1941800"/>
            <a:ext cx="4429500" cy="16746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100"/>
              <a:buFont typeface="Arial"/>
              <a:buNone/>
            </a:pPr>
            <a:r>
              <a:rPr b="0" i="0" lang="es-419" sz="2000" u="none" cap="none" strike="noStrike">
                <a:solidFill>
                  <a:srgbClr val="000000"/>
                </a:solidFill>
                <a:highlight>
                  <a:srgbClr val="FFFFFF"/>
                </a:highlight>
                <a:latin typeface="Helvetica Neue Light"/>
                <a:ea typeface="Helvetica Neue Light"/>
                <a:cs typeface="Helvetica Neue Light"/>
                <a:sym typeface="Helvetica Neue Light"/>
              </a:rPr>
              <a:t>Para ejecutar una aplicación y poder acceder desde el navegador debemos ejecutar (dentro del directorio de la aplicación creada)</a:t>
            </a:r>
            <a:r>
              <a:rPr b="0" i="0" lang="es-419" sz="1800" u="none" cap="none" strike="noStrike">
                <a:solidFill>
                  <a:srgbClr val="000000"/>
                </a:solidFill>
                <a:highlight>
                  <a:srgbClr val="FFFFFF"/>
                </a:highlight>
                <a:latin typeface="Helvetica Neue Light"/>
                <a:ea typeface="Helvetica Neue Light"/>
                <a:cs typeface="Helvetica Neue Light"/>
                <a:sym typeface="Helvetica Neue Light"/>
              </a:rPr>
              <a:t> </a:t>
            </a:r>
            <a:r>
              <a:rPr b="0" i="0" lang="es-419" sz="1800" u="none" cap="none" strike="noStrike">
                <a:solidFill>
                  <a:srgbClr val="000000"/>
                </a:solidFill>
                <a:highlight>
                  <a:srgbClr val="FFFFFF"/>
                </a:highlight>
                <a:latin typeface="Courier New"/>
                <a:ea typeface="Courier New"/>
                <a:cs typeface="Courier New"/>
                <a:sym typeface="Courier New"/>
              </a:rPr>
              <a:t>npm start</a:t>
            </a:r>
            <a:endParaRPr b="0" i="0" sz="1800" u="none" cap="none" strike="noStrike">
              <a:solidFill>
                <a:srgbClr val="000000"/>
              </a:solidFill>
              <a:highlight>
                <a:srgbClr val="FFFFFF"/>
              </a:highlight>
              <a:latin typeface="Courier New"/>
              <a:ea typeface="Courier New"/>
              <a:cs typeface="Courier New"/>
              <a:sym typeface="Courier New"/>
            </a:endParaRPr>
          </a:p>
          <a:p>
            <a:pPr indent="0" lvl="0" marL="0" marR="0" rtl="0" algn="l">
              <a:lnSpc>
                <a:spcPct val="115000"/>
              </a:lnSpc>
              <a:spcBef>
                <a:spcPts val="0"/>
              </a:spcBef>
              <a:spcAft>
                <a:spcPts val="0"/>
              </a:spcAft>
              <a:buClr>
                <a:srgbClr val="000000"/>
              </a:buClr>
              <a:buSzPts val="2000"/>
              <a:buFont typeface="Arial"/>
              <a:buNone/>
            </a:pPr>
            <a:r>
              <a:t/>
            </a:r>
            <a:endParaRPr b="0" i="0" sz="2000" u="none" cap="none" strike="noStrike">
              <a:solidFill>
                <a:srgbClr val="000000"/>
              </a:solidFill>
              <a:highlight>
                <a:srgbClr val="FFFFFF"/>
              </a:highlight>
              <a:latin typeface="Didact Gothic"/>
              <a:ea typeface="Didact Gothic"/>
              <a:cs typeface="Didact Gothic"/>
              <a:sym typeface="Didact Gothic"/>
            </a:endParaRPr>
          </a:p>
        </p:txBody>
      </p:sp>
      <p:sp>
        <p:nvSpPr>
          <p:cNvPr id="962" name="Google Shape;962;p124"/>
          <p:cNvSpPr txBox="1"/>
          <p:nvPr/>
        </p:nvSpPr>
        <p:spPr>
          <a:xfrm>
            <a:off x="4324900" y="375675"/>
            <a:ext cx="4776900" cy="989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600"/>
              <a:buFont typeface="Arial"/>
              <a:buNone/>
            </a:pPr>
            <a:r>
              <a:rPr b="0" i="1" lang="es-419" sz="2600" u="none" cap="none" strike="noStrike">
                <a:solidFill>
                  <a:srgbClr val="000000"/>
                </a:solidFill>
                <a:latin typeface="Anton"/>
                <a:ea typeface="Anton"/>
                <a:cs typeface="Anton"/>
                <a:sym typeface="Anton"/>
              </a:rPr>
              <a:t>EJECUTAR APLICACIÓN EN EL NAVEGADOR</a:t>
            </a:r>
            <a:endParaRPr b="0" i="1" sz="2600" u="none" cap="none" strike="noStrike">
              <a:solidFill>
                <a:srgbClr val="000000"/>
              </a:solidFill>
              <a:latin typeface="Anton"/>
              <a:ea typeface="Anton"/>
              <a:cs typeface="Anton"/>
              <a:sym typeface="Anton"/>
            </a:endParaRPr>
          </a:p>
          <a:p>
            <a:pPr indent="0" lvl="0" marL="0" marR="0" rtl="0" algn="l">
              <a:lnSpc>
                <a:spcPct val="100000"/>
              </a:lnSpc>
              <a:spcBef>
                <a:spcPts val="0"/>
              </a:spcBef>
              <a:spcAft>
                <a:spcPts val="0"/>
              </a:spcAft>
              <a:buClr>
                <a:srgbClr val="000000"/>
              </a:buClr>
              <a:buSzPts val="2600"/>
              <a:buFont typeface="Arial"/>
              <a:buNone/>
            </a:pPr>
            <a:r>
              <a:t/>
            </a:r>
            <a:endParaRPr b="0" i="1" sz="2600" u="none" cap="none" strike="noStrike">
              <a:solidFill>
                <a:srgbClr val="000000"/>
              </a:solidFill>
              <a:latin typeface="Anton"/>
              <a:ea typeface="Anton"/>
              <a:cs typeface="Anton"/>
              <a:sym typeface="Anton"/>
            </a:endParaRPr>
          </a:p>
        </p:txBody>
      </p:sp>
      <p:pic>
        <p:nvPicPr>
          <p:cNvPr id="963" name="Google Shape;963;p124"/>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964" name="Google Shape;964;p124"/>
          <p:cNvPicPr preferRelativeResize="0"/>
          <p:nvPr/>
        </p:nvPicPr>
        <p:blipFill rotWithShape="1">
          <a:blip r:embed="rId4">
            <a:alphaModFix/>
          </a:blip>
          <a:srcRect b="0" l="0" r="0" t="0"/>
          <a:stretch/>
        </p:blipFill>
        <p:spPr>
          <a:xfrm>
            <a:off x="159900" y="1582338"/>
            <a:ext cx="4020100" cy="2393519"/>
          </a:xfrm>
          <a:prstGeom prst="rect">
            <a:avLst/>
          </a:prstGeom>
          <a:noFill/>
          <a:ln>
            <a:noFill/>
          </a:ln>
        </p:spPr>
      </p:pic>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8" name="Shape 968"/>
        <p:cNvGrpSpPr/>
        <p:nvPr/>
      </p:nvGrpSpPr>
      <p:grpSpPr>
        <a:xfrm>
          <a:off x="0" y="0"/>
          <a:ext cx="0" cy="0"/>
          <a:chOff x="0" y="0"/>
          <a:chExt cx="0" cy="0"/>
        </a:xfrm>
      </p:grpSpPr>
      <p:sp>
        <p:nvSpPr>
          <p:cNvPr id="969" name="Google Shape;969;p125"/>
          <p:cNvSpPr txBox="1"/>
          <p:nvPr/>
        </p:nvSpPr>
        <p:spPr>
          <a:xfrm>
            <a:off x="217750" y="1536300"/>
            <a:ext cx="3874500" cy="15993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2000"/>
              <a:buFont typeface="Arial"/>
              <a:buNone/>
            </a:pPr>
            <a:r>
              <a:rPr b="0" i="0" lang="es-419" sz="2000" u="none" cap="none" strike="noStrike">
                <a:solidFill>
                  <a:srgbClr val="000000"/>
                </a:solidFill>
                <a:highlight>
                  <a:srgbClr val="FFFFFF"/>
                </a:highlight>
                <a:latin typeface="Helvetica Neue Light"/>
                <a:ea typeface="Helvetica Neue Light"/>
                <a:cs typeface="Helvetica Neue Light"/>
                <a:sym typeface="Helvetica Neue Light"/>
              </a:rPr>
              <a:t>Ahora escribe la dirección obtenida</a:t>
            </a:r>
            <a:r>
              <a:rPr b="0" i="0" lang="es-419" sz="2000" u="none" cap="none" strike="noStrike">
                <a:solidFill>
                  <a:srgbClr val="000000"/>
                </a:solidFill>
                <a:highlight>
                  <a:srgbClr val="FFFFFF"/>
                </a:highlight>
                <a:latin typeface="Didact Gothic"/>
                <a:ea typeface="Didact Gothic"/>
                <a:cs typeface="Didact Gothic"/>
                <a:sym typeface="Didact Gothic"/>
              </a:rPr>
              <a:t> </a:t>
            </a:r>
            <a:r>
              <a:rPr b="0" i="0" lang="es-419" sz="2000" u="none" cap="none" strike="noStrike">
                <a:solidFill>
                  <a:srgbClr val="000000"/>
                </a:solidFill>
                <a:highlight>
                  <a:srgbClr val="FFFFFF"/>
                </a:highlight>
                <a:latin typeface="Helvetica Neue Light"/>
                <a:ea typeface="Helvetica Neue Light"/>
                <a:cs typeface="Helvetica Neue Light"/>
                <a:sym typeface="Helvetica Neue Light"/>
              </a:rPr>
              <a:t>(Ej:localhost:3000) en tu navegador y el resultado obtenido será el siguiente:</a:t>
            </a:r>
            <a:endParaRPr b="0" i="0" sz="2000" u="none" cap="none" strike="noStrike">
              <a:solidFill>
                <a:srgbClr val="000000"/>
              </a:solidFill>
              <a:highlight>
                <a:srgbClr val="FFFFFF"/>
              </a:highlight>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2000"/>
              <a:buFont typeface="Arial"/>
              <a:buNone/>
            </a:pPr>
            <a:r>
              <a:t/>
            </a:r>
            <a:endParaRPr b="1" i="0" sz="2000" u="none" cap="none" strike="noStrike">
              <a:solidFill>
                <a:srgbClr val="000000"/>
              </a:solidFill>
              <a:highlight>
                <a:srgbClr val="FFFFFF"/>
              </a:highlight>
              <a:latin typeface="Didact Gothic"/>
              <a:ea typeface="Didact Gothic"/>
              <a:cs typeface="Didact Gothic"/>
              <a:sym typeface="Didact Gothic"/>
            </a:endParaRPr>
          </a:p>
        </p:txBody>
      </p:sp>
      <p:pic>
        <p:nvPicPr>
          <p:cNvPr id="970" name="Google Shape;970;p125"/>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971" name="Google Shape;971;p125"/>
          <p:cNvPicPr preferRelativeResize="0"/>
          <p:nvPr/>
        </p:nvPicPr>
        <p:blipFill rotWithShape="1">
          <a:blip r:embed="rId4">
            <a:alphaModFix/>
          </a:blip>
          <a:srcRect b="0" l="0" r="0" t="0"/>
          <a:stretch/>
        </p:blipFill>
        <p:spPr>
          <a:xfrm>
            <a:off x="4302550" y="1536300"/>
            <a:ext cx="4667250" cy="2324100"/>
          </a:xfrm>
          <a:prstGeom prst="rect">
            <a:avLst/>
          </a:prstGeom>
          <a:noFill/>
          <a:ln>
            <a:noFill/>
          </a:ln>
        </p:spPr>
      </p:pic>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75" name="Shape 975"/>
        <p:cNvGrpSpPr/>
        <p:nvPr/>
      </p:nvGrpSpPr>
      <p:grpSpPr>
        <a:xfrm>
          <a:off x="0" y="0"/>
          <a:ext cx="0" cy="0"/>
          <a:chOff x="0" y="0"/>
          <a:chExt cx="0" cy="0"/>
        </a:xfrm>
      </p:grpSpPr>
      <p:sp>
        <p:nvSpPr>
          <p:cNvPr id="976" name="Google Shape;976;p126"/>
          <p:cNvSpPr txBox="1"/>
          <p:nvPr/>
        </p:nvSpPr>
        <p:spPr>
          <a:xfrm>
            <a:off x="2776738" y="1880500"/>
            <a:ext cx="2804700" cy="1129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0" i="1" lang="es-419" sz="4000" u="none" cap="none" strike="noStrike">
                <a:solidFill>
                  <a:srgbClr val="E0FF00"/>
                </a:solidFill>
                <a:latin typeface="Anton"/>
                <a:ea typeface="Anton"/>
                <a:cs typeface="Anton"/>
                <a:sym typeface="Anton"/>
              </a:rPr>
              <a:t>¿PREGUNTAS?</a:t>
            </a:r>
            <a:endParaRPr b="0" i="1" sz="4000" u="none" cap="none" strike="noStrike">
              <a:solidFill>
                <a:srgbClr val="E0FF00"/>
              </a:solidFill>
              <a:latin typeface="Anton"/>
              <a:ea typeface="Anton"/>
              <a:cs typeface="Anton"/>
              <a:sym typeface="Anton"/>
            </a:endParaRPr>
          </a:p>
        </p:txBody>
      </p:sp>
      <p:pic>
        <p:nvPicPr>
          <p:cNvPr descr="Tiger Face on Apple iOS 12.2" id="977" name="Google Shape;977;p126"/>
          <p:cNvPicPr preferRelativeResize="0"/>
          <p:nvPr/>
        </p:nvPicPr>
        <p:blipFill rotWithShape="1">
          <a:blip r:embed="rId4">
            <a:alphaModFix/>
          </a:blip>
          <a:srcRect b="0" l="0" r="0" t="0"/>
          <a:stretch/>
        </p:blipFill>
        <p:spPr>
          <a:xfrm>
            <a:off x="5655188" y="2089063"/>
            <a:ext cx="712075" cy="712075"/>
          </a:xfrm>
          <a:prstGeom prst="rect">
            <a:avLst/>
          </a:prstGeom>
          <a:noFill/>
          <a:ln>
            <a:noFill/>
          </a:ln>
        </p:spPr>
      </p:pic>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1" name="Shape 981"/>
        <p:cNvGrpSpPr/>
        <p:nvPr/>
      </p:nvGrpSpPr>
      <p:grpSpPr>
        <a:xfrm>
          <a:off x="0" y="0"/>
          <a:ext cx="0" cy="0"/>
          <a:chOff x="0" y="0"/>
          <a:chExt cx="0" cy="0"/>
        </a:xfrm>
      </p:grpSpPr>
      <p:sp>
        <p:nvSpPr>
          <p:cNvPr id="982" name="Google Shape;982;p127"/>
          <p:cNvSpPr txBox="1"/>
          <p:nvPr/>
        </p:nvSpPr>
        <p:spPr>
          <a:xfrm>
            <a:off x="1443000" y="2520825"/>
            <a:ext cx="6258000" cy="989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b="0" i="1" lang="es-419" sz="4000" u="none" cap="none" strike="noStrike">
                <a:solidFill>
                  <a:srgbClr val="000000"/>
                </a:solidFill>
                <a:latin typeface="Anton"/>
                <a:ea typeface="Anton"/>
                <a:cs typeface="Anton"/>
                <a:sym typeface="Anton"/>
              </a:rPr>
              <a:t>CREAR LA APP UTILIZANDO EL CLI</a:t>
            </a:r>
            <a:endParaRPr b="0" i="1" sz="4000" u="none" cap="none" strike="noStrike">
              <a:solidFill>
                <a:srgbClr val="000000"/>
              </a:solidFill>
              <a:latin typeface="Anton"/>
              <a:ea typeface="Anton"/>
              <a:cs typeface="Anton"/>
              <a:sym typeface="Anton"/>
            </a:endParaRPr>
          </a:p>
        </p:txBody>
      </p:sp>
      <p:sp>
        <p:nvSpPr>
          <p:cNvPr id="983" name="Google Shape;983;p127"/>
          <p:cNvSpPr txBox="1"/>
          <p:nvPr/>
        </p:nvSpPr>
        <p:spPr>
          <a:xfrm>
            <a:off x="938100" y="3509925"/>
            <a:ext cx="7267800" cy="8847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100"/>
              <a:buFont typeface="Arial"/>
              <a:buNone/>
            </a:pPr>
            <a:r>
              <a:rPr b="0" i="0" lang="es-419" sz="2000" u="none" cap="none" strike="noStrike">
                <a:solidFill>
                  <a:srgbClr val="000000"/>
                </a:solidFill>
                <a:highlight>
                  <a:srgbClr val="FFFFFF"/>
                </a:highlight>
                <a:latin typeface="Helvetica Neue Light"/>
                <a:ea typeface="Helvetica Neue Light"/>
                <a:cs typeface="Helvetica Neue Light"/>
                <a:sym typeface="Helvetica Neue Light"/>
              </a:rPr>
              <a:t>Crea una aplicación utilizando el CLI con el nombre de tu tienda.</a:t>
            </a:r>
            <a:endParaRPr b="0" i="0" sz="1400" u="none" cap="none" strike="noStrike">
              <a:solidFill>
                <a:srgbClr val="000000"/>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2000"/>
              <a:buFont typeface="Arial"/>
              <a:buNone/>
            </a:pPr>
            <a:r>
              <a:t/>
            </a:r>
            <a:endParaRPr b="0" i="0" sz="2000" u="none" cap="none" strike="noStrike">
              <a:solidFill>
                <a:srgbClr val="000000"/>
              </a:solidFill>
              <a:highlight>
                <a:srgbClr val="FFFFFF"/>
              </a:highlight>
              <a:latin typeface="Helvetica Neue Light"/>
              <a:ea typeface="Helvetica Neue Light"/>
              <a:cs typeface="Helvetica Neue Light"/>
              <a:sym typeface="Helvetica Neue Light"/>
            </a:endParaRPr>
          </a:p>
        </p:txBody>
      </p:sp>
      <p:pic>
        <p:nvPicPr>
          <p:cNvPr id="984" name="Google Shape;984;p127"/>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985" name="Google Shape;985;p127"/>
          <p:cNvPicPr preferRelativeResize="0"/>
          <p:nvPr/>
        </p:nvPicPr>
        <p:blipFill rotWithShape="1">
          <a:blip r:embed="rId4">
            <a:alphaModFix/>
          </a:blip>
          <a:srcRect b="0" l="0" r="0" t="0"/>
          <a:stretch/>
        </p:blipFill>
        <p:spPr>
          <a:xfrm>
            <a:off x="3882275" y="886224"/>
            <a:ext cx="1379450" cy="1379450"/>
          </a:xfrm>
          <a:prstGeom prst="rect">
            <a:avLst/>
          </a:prstGeom>
          <a:noFill/>
          <a:ln>
            <a:noFill/>
          </a:ln>
        </p:spPr>
      </p:pic>
      <p:sp>
        <p:nvSpPr>
          <p:cNvPr id="986" name="Google Shape;986;p127"/>
          <p:cNvSpPr/>
          <p:nvPr/>
        </p:nvSpPr>
        <p:spPr>
          <a:xfrm>
            <a:off x="4879825" y="886225"/>
            <a:ext cx="381900" cy="381900"/>
          </a:xfrm>
          <a:prstGeom prst="ellipse">
            <a:avLst/>
          </a:prstGeom>
          <a:solidFill>
            <a:srgbClr val="22222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s-419" sz="1400" u="none" cap="none" strike="noStrike">
                <a:solidFill>
                  <a:srgbClr val="FFFFFF"/>
                </a:solidFill>
                <a:latin typeface="Helvetica Neue"/>
                <a:ea typeface="Helvetica Neue"/>
                <a:cs typeface="Helvetica Neue"/>
                <a:sym typeface="Helvetica Neue"/>
              </a:rPr>
              <a:t>1</a:t>
            </a:r>
            <a:endParaRPr b="1" i="0" sz="1400" u="none" cap="none" strike="noStrike">
              <a:solidFill>
                <a:srgbClr val="FFFFFF"/>
              </a:solidFill>
              <a:latin typeface="Helvetica Neue"/>
              <a:ea typeface="Helvetica Neue"/>
              <a:cs typeface="Helvetica Neue"/>
              <a:sym typeface="Helvetica Neue"/>
            </a:endParaRPr>
          </a:p>
        </p:txBody>
      </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0" name="Shape 990"/>
        <p:cNvGrpSpPr/>
        <p:nvPr/>
      </p:nvGrpSpPr>
      <p:grpSpPr>
        <a:xfrm>
          <a:off x="0" y="0"/>
          <a:ext cx="0" cy="0"/>
          <a:chOff x="0" y="0"/>
          <a:chExt cx="0" cy="0"/>
        </a:xfrm>
      </p:grpSpPr>
      <p:graphicFrame>
        <p:nvGraphicFramePr>
          <p:cNvPr id="991" name="Google Shape;991;p128"/>
          <p:cNvGraphicFramePr/>
          <p:nvPr/>
        </p:nvGraphicFramePr>
        <p:xfrm>
          <a:off x="153263" y="344100"/>
          <a:ext cx="3000000" cy="3000000"/>
        </p:xfrm>
        <a:graphic>
          <a:graphicData uri="http://schemas.openxmlformats.org/drawingml/2006/table">
            <a:tbl>
              <a:tblPr>
                <a:noFill/>
                <a:tableStyleId>{1BE599C2-FBC7-449B-BBAA-C17589D8EA91}</a:tableStyleId>
              </a:tblPr>
              <a:tblGrid>
                <a:gridCol w="2945825"/>
                <a:gridCol w="3822275"/>
                <a:gridCol w="2069375"/>
              </a:tblGrid>
              <a:tr h="734725">
                <a:tc gridSpan="3">
                  <a:txBody>
                    <a:bodyPr/>
                    <a:lstStyle/>
                    <a:p>
                      <a:pPr indent="0" lvl="0" marL="0" marR="0" rtl="0" algn="l">
                        <a:lnSpc>
                          <a:spcPct val="100000"/>
                        </a:lnSpc>
                        <a:spcBef>
                          <a:spcPts val="0"/>
                        </a:spcBef>
                        <a:spcAft>
                          <a:spcPts val="0"/>
                        </a:spcAft>
                        <a:buClr>
                          <a:srgbClr val="000000"/>
                        </a:buClr>
                        <a:buSzPts val="2400"/>
                        <a:buFont typeface="Arial"/>
                        <a:buNone/>
                      </a:pPr>
                      <a:r>
                        <a:rPr i="1" lang="es-419" sz="2400" u="none" cap="none" strike="noStrike">
                          <a:solidFill>
                            <a:schemeClr val="dk1"/>
                          </a:solidFill>
                          <a:latin typeface="Anton"/>
                          <a:ea typeface="Anton"/>
                          <a:cs typeface="Anton"/>
                          <a:sym typeface="Anton"/>
                        </a:rPr>
                        <a:t>CREAR LA APP UTILIZANDO EL CLI</a:t>
                      </a:r>
                      <a:endParaRPr i="1" sz="2400" u="none" cap="none" strike="noStrike">
                        <a:solidFill>
                          <a:schemeClr val="dk1"/>
                        </a:solidFill>
                        <a:latin typeface="Anton"/>
                        <a:ea typeface="Anton"/>
                        <a:cs typeface="Anton"/>
                        <a:sym typeface="Anton"/>
                      </a:endParaRPr>
                    </a:p>
                  </a:txBody>
                  <a:tcPr marT="162000"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3CEFAB"/>
                    </a:solidFill>
                  </a:tcPr>
                </a:tc>
                <a:tc hMerge="1"/>
                <a:tc hMerge="1"/>
              </a:tr>
              <a:tr h="825350">
                <a:tc gridSpan="2">
                  <a:txBody>
                    <a:bodyPr/>
                    <a:lstStyle/>
                    <a:p>
                      <a:pPr indent="0" lvl="0" marL="0" marR="0" rtl="0" algn="l">
                        <a:lnSpc>
                          <a:spcPct val="100000"/>
                        </a:lnSpc>
                        <a:spcBef>
                          <a:spcPts val="0"/>
                        </a:spcBef>
                        <a:spcAft>
                          <a:spcPts val="0"/>
                        </a:spcAft>
                        <a:buClr>
                          <a:srgbClr val="000000"/>
                        </a:buClr>
                        <a:buSzPts val="1600"/>
                        <a:buFont typeface="Arial"/>
                        <a:buNone/>
                      </a:pPr>
                      <a:r>
                        <a:rPr b="1" lang="es-419" sz="1600" u="none" cap="none" strike="noStrike">
                          <a:latin typeface="Helvetica Neue"/>
                          <a:ea typeface="Helvetica Neue"/>
                          <a:cs typeface="Helvetica Neue"/>
                          <a:sym typeface="Helvetica Neue"/>
                        </a:rPr>
                        <a:t>Formato: </a:t>
                      </a:r>
                      <a:r>
                        <a:rPr lang="es-419" sz="1600" u="none" cap="none" strike="noStrike">
                          <a:solidFill>
                            <a:schemeClr val="dk1"/>
                          </a:solidFill>
                          <a:latin typeface="Helvetica Neue Light"/>
                          <a:ea typeface="Helvetica Neue Light"/>
                          <a:cs typeface="Helvetica Neue Light"/>
                          <a:sym typeface="Helvetica Neue Light"/>
                        </a:rPr>
                        <a:t>link al repositorio de github con tu app creada con CRA Debe tener el nombre </a:t>
                      </a:r>
                      <a:r>
                        <a:rPr lang="es-419" sz="1600" u="none" cap="none" strike="noStrike">
                          <a:solidFill>
                            <a:schemeClr val="dk1"/>
                          </a:solidFill>
                          <a:highlight>
                            <a:srgbClr val="A6FFCA"/>
                          </a:highlight>
                          <a:latin typeface="Helvetica Neue Light"/>
                          <a:ea typeface="Helvetica Neue Light"/>
                          <a:cs typeface="Helvetica Neue Light"/>
                          <a:sym typeface="Helvetica Neue Light"/>
                        </a:rPr>
                        <a:t>“Idea+Apellido”</a:t>
                      </a:r>
                      <a:r>
                        <a:rPr lang="es-419" sz="1600" u="none" cap="none" strike="noStrike">
                          <a:solidFill>
                            <a:schemeClr val="dk1"/>
                          </a:solidFill>
                          <a:latin typeface="Helvetica Neue Light"/>
                          <a:ea typeface="Helvetica Neue Light"/>
                          <a:cs typeface="Helvetica Neue Light"/>
                          <a:sym typeface="Helvetica Neue Light"/>
                        </a:rPr>
                        <a:t>. </a:t>
                      </a:r>
                      <a:endParaRPr sz="1600" u="none" cap="none" strike="noStrike">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1600"/>
                        <a:buFont typeface="Arial"/>
                        <a:buNone/>
                      </a:pPr>
                      <a:r>
                        <a:rPr b="1" lang="es-419" sz="1600" u="none" cap="none" strike="noStrike">
                          <a:latin typeface="Helvetica Neue"/>
                          <a:ea typeface="Helvetica Neue"/>
                          <a:cs typeface="Helvetica Neue"/>
                          <a:sym typeface="Helvetica Neue"/>
                        </a:rPr>
                        <a:t>Sugerencia: </a:t>
                      </a:r>
                      <a:r>
                        <a:rPr lang="es-419" sz="1600" u="none" cap="none" strike="noStrike">
                          <a:latin typeface="Helvetica Neue Light"/>
                          <a:ea typeface="Helvetica Neue Light"/>
                          <a:cs typeface="Helvetica Neue Light"/>
                          <a:sym typeface="Helvetica Neue Light"/>
                        </a:rPr>
                        <a:t>incluir sugerencias</a:t>
                      </a:r>
                      <a:r>
                        <a:rPr lang="es-419" sz="1600" u="none" cap="none" strike="noStrike">
                          <a:solidFill>
                            <a:schemeClr val="dk1"/>
                          </a:solidFill>
                          <a:latin typeface="Helvetica Neue Light"/>
                          <a:ea typeface="Helvetica Neue Light"/>
                          <a:cs typeface="Helvetica Neue Light"/>
                          <a:sym typeface="Helvetica Neue Light"/>
                        </a:rPr>
                        <a:t>.</a:t>
                      </a:r>
                      <a:endParaRPr sz="1600" u="none" cap="none" strike="noStrike">
                        <a:latin typeface="Helvetica Neue Light"/>
                        <a:ea typeface="Helvetica Neue Light"/>
                        <a:cs typeface="Helvetica Neue Light"/>
                        <a:sym typeface="Helvetica Neue Light"/>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a:txBody>
                    <a:bodyPr/>
                    <a:lstStyle/>
                    <a:p>
                      <a:pPr indent="0" lvl="0" marL="0" marR="0" rtl="0" algn="ctr">
                        <a:lnSpc>
                          <a:spcPct val="100000"/>
                        </a:lnSpc>
                        <a:spcBef>
                          <a:spcPts val="0"/>
                        </a:spcBef>
                        <a:spcAft>
                          <a:spcPts val="0"/>
                        </a:spcAft>
                        <a:buClr>
                          <a:srgbClr val="000000"/>
                        </a:buClr>
                        <a:buSzPts val="1500"/>
                        <a:buFont typeface="Arial"/>
                        <a:buNone/>
                      </a:pPr>
                      <a:r>
                        <a:t/>
                      </a:r>
                      <a:endParaRPr sz="1500" u="none" cap="none" strike="noStrike">
                        <a:latin typeface="Helvetica Neue"/>
                        <a:ea typeface="Helvetica Neue"/>
                        <a:cs typeface="Helvetica Neue"/>
                        <a:sym typeface="Helvetica Neue"/>
                      </a:endParaRPr>
                    </a:p>
                  </a:txBody>
                  <a:tcPr marT="91425" marB="91425" marR="91425" marL="91425">
                    <a:lnL cap="flat" cmpd="sng" w="9525">
                      <a:solidFill>
                        <a:srgbClr val="000000"/>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2"/>
                    </a:solidFill>
                  </a:tcPr>
                </a:tc>
              </a:tr>
              <a:tr h="2411750">
                <a:tc gridSpan="3">
                  <a:txBody>
                    <a:bodyPr/>
                    <a:lstStyle/>
                    <a:p>
                      <a:pPr indent="0" lvl="0" marL="0" marR="0" rtl="0" algn="l">
                        <a:lnSpc>
                          <a:spcPct val="100000"/>
                        </a:lnSpc>
                        <a:spcBef>
                          <a:spcPts val="0"/>
                        </a:spcBef>
                        <a:spcAft>
                          <a:spcPts val="0"/>
                        </a:spcAft>
                        <a:buClr>
                          <a:srgbClr val="000000"/>
                        </a:buClr>
                        <a:buSzPts val="200"/>
                        <a:buFont typeface="Arial"/>
                        <a:buNone/>
                      </a:pPr>
                      <a:br>
                        <a:rPr b="1" lang="es-419" sz="200" u="none" cap="none" strike="noStrike">
                          <a:solidFill>
                            <a:srgbClr val="4D5156"/>
                          </a:solidFill>
                        </a:rPr>
                      </a:br>
                      <a:r>
                        <a:rPr b="1" lang="es-419" sz="1700" u="none" cap="none" strike="noStrike"/>
                        <a:t>&gt;&gt;</a:t>
                      </a:r>
                      <a:r>
                        <a:rPr b="1" lang="es-419" sz="1700" u="none" cap="none" strike="noStrike">
                          <a:solidFill>
                            <a:srgbClr val="4D5156"/>
                          </a:solidFill>
                        </a:rPr>
                        <a:t> </a:t>
                      </a:r>
                      <a:r>
                        <a:rPr b="1" lang="es-419" sz="1700" u="none" cap="none" strike="noStrike">
                          <a:latin typeface="Helvetica Neue"/>
                          <a:ea typeface="Helvetica Neue"/>
                          <a:cs typeface="Helvetica Neue"/>
                          <a:sym typeface="Helvetica Neue"/>
                        </a:rPr>
                        <a:t>Consigna:</a:t>
                      </a:r>
                      <a:r>
                        <a:rPr lang="es-419" sz="1700" u="none" cap="none" strike="noStrike">
                          <a:latin typeface="Helvetica Neue Light"/>
                          <a:ea typeface="Helvetica Neue Light"/>
                          <a:cs typeface="Helvetica Neue Light"/>
                          <a:sym typeface="Helvetica Neue Light"/>
                        </a:rPr>
                        <a:t> </a:t>
                      </a:r>
                      <a:r>
                        <a:rPr lang="es-419" sz="1700" u="none" cap="none" strike="noStrike">
                          <a:solidFill>
                            <a:schemeClr val="dk1"/>
                          </a:solidFill>
                          <a:latin typeface="Helvetica Neue Light"/>
                          <a:ea typeface="Helvetica Neue Light"/>
                          <a:cs typeface="Helvetica Neue Light"/>
                          <a:sym typeface="Helvetica Neue Light"/>
                        </a:rPr>
                        <a:t>crea una aplicación utilizando el CLI con el nombre de tu tienda, y ejecuta los comandos necesarios para instalar React, configurarlo y visualizarlo en tu navegador.</a:t>
                      </a:r>
                      <a:endParaRPr sz="17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500"/>
                        <a:buFont typeface="Arial"/>
                        <a:buNone/>
                      </a:pPr>
                      <a:r>
                        <a:t/>
                      </a:r>
                      <a:endParaRPr sz="500" u="none" cap="none" strike="noStrike">
                        <a:solidFill>
                          <a:schemeClr val="dk1"/>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1600"/>
                        <a:buFont typeface="Arial"/>
                        <a:buNone/>
                      </a:pPr>
                      <a:r>
                        <a:t/>
                      </a:r>
                      <a:endParaRPr b="1" sz="1600" u="none" cap="none" strike="noStrike">
                        <a:solidFill>
                          <a:schemeClr val="dk1"/>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1700"/>
                        <a:buFont typeface="Arial"/>
                        <a:buNone/>
                      </a:pPr>
                      <a:r>
                        <a:rPr b="1" lang="es-419" sz="1700" u="none" cap="none" strike="noStrike"/>
                        <a:t>&gt;&gt;</a:t>
                      </a:r>
                      <a:r>
                        <a:rPr b="1" lang="es-419" sz="1600" u="none" cap="none" strike="noStrike">
                          <a:solidFill>
                            <a:schemeClr val="dk1"/>
                          </a:solidFill>
                          <a:latin typeface="Helvetica Neue"/>
                          <a:ea typeface="Helvetica Neue"/>
                          <a:cs typeface="Helvetica Neue"/>
                          <a:sym typeface="Helvetica Neue"/>
                        </a:rPr>
                        <a:t>Aspectos a incluir en el entregable:</a:t>
                      </a:r>
                      <a:endParaRPr b="1" sz="1600" u="none" cap="none" strike="noStrike">
                        <a:solidFill>
                          <a:schemeClr val="dk1"/>
                        </a:solidFill>
                        <a:latin typeface="Helvetica Neue"/>
                        <a:ea typeface="Helvetica Neue"/>
                        <a:cs typeface="Helvetica Neue"/>
                        <a:sym typeface="Helvetica Neue"/>
                      </a:endParaRPr>
                    </a:p>
                    <a:p>
                      <a:pPr indent="0" lvl="0" marL="457200" marR="0" rtl="0" algn="l">
                        <a:lnSpc>
                          <a:spcPct val="100000"/>
                        </a:lnSpc>
                        <a:spcBef>
                          <a:spcPts val="0"/>
                        </a:spcBef>
                        <a:spcAft>
                          <a:spcPts val="0"/>
                        </a:spcAft>
                        <a:buClr>
                          <a:srgbClr val="000000"/>
                        </a:buClr>
                        <a:buSzPts val="1600"/>
                        <a:buFont typeface="Arial"/>
                        <a:buNone/>
                      </a:pPr>
                      <a:r>
                        <a:rPr lang="es-419" sz="1600" u="none" cap="none" strike="noStrike">
                          <a:solidFill>
                            <a:schemeClr val="dk1"/>
                          </a:solidFill>
                          <a:latin typeface="Helvetica Neue Light"/>
                          <a:ea typeface="Helvetica Neue Light"/>
                          <a:cs typeface="Helvetica Neue Light"/>
                          <a:sym typeface="Helvetica Neue Light"/>
                        </a:rPr>
                        <a:t>Detalle completo acerca de lo que se espera que el estudiante entregue. Se sugiere detallar cada uno de los ítems.</a:t>
                      </a:r>
                      <a:endParaRPr sz="1600" u="none" cap="none" strike="noStrike">
                        <a:solidFill>
                          <a:schemeClr val="dk1"/>
                        </a:solidFill>
                        <a:latin typeface="Helvetica Neue Light"/>
                        <a:ea typeface="Helvetica Neue Light"/>
                        <a:cs typeface="Helvetica Neue Light"/>
                        <a:sym typeface="Helvetica Neue Light"/>
                      </a:endParaRPr>
                    </a:p>
                    <a:p>
                      <a:pPr indent="0" lvl="0" marL="457200" marR="0" rtl="0" algn="l">
                        <a:lnSpc>
                          <a:spcPct val="100000"/>
                        </a:lnSpc>
                        <a:spcBef>
                          <a:spcPts val="0"/>
                        </a:spcBef>
                        <a:spcAft>
                          <a:spcPts val="0"/>
                        </a:spcAft>
                        <a:buClr>
                          <a:srgbClr val="000000"/>
                        </a:buClr>
                        <a:buSzPts val="1600"/>
                        <a:buFont typeface="Arial"/>
                        <a:buNone/>
                      </a:pPr>
                      <a:r>
                        <a:t/>
                      </a:r>
                      <a:endParaRPr sz="16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chemeClr val="dk1"/>
                        </a:buClr>
                        <a:buSzPts val="1100"/>
                        <a:buFont typeface="Arial"/>
                        <a:buNone/>
                      </a:pPr>
                      <a:r>
                        <a:rPr b="1" lang="es-419" sz="1700" u="none" cap="none" strike="noStrike"/>
                        <a:t>&gt;&gt;Ejemplo:</a:t>
                      </a:r>
                      <a:endParaRPr sz="1600" u="none" cap="none" strike="noStrike">
                        <a:latin typeface="Helvetica Neue Light"/>
                        <a:ea typeface="Helvetica Neue Light"/>
                        <a:cs typeface="Helvetica Neue Light"/>
                        <a:sym typeface="Helvetica Neue Light"/>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r>
            </a:tbl>
          </a:graphicData>
        </a:graphic>
      </p:graphicFrame>
      <p:pic>
        <p:nvPicPr>
          <p:cNvPr id="992" name="Google Shape;992;p128"/>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993" name="Google Shape;993;p128"/>
          <p:cNvPicPr preferRelativeResize="0"/>
          <p:nvPr/>
        </p:nvPicPr>
        <p:blipFill rotWithShape="1">
          <a:blip r:embed="rId4">
            <a:alphaModFix/>
          </a:blip>
          <a:srcRect b="0" l="0" r="0" t="0"/>
          <a:stretch/>
        </p:blipFill>
        <p:spPr>
          <a:xfrm>
            <a:off x="7173537" y="1259000"/>
            <a:ext cx="1634174" cy="639850"/>
          </a:xfrm>
          <a:prstGeom prst="rect">
            <a:avLst/>
          </a:prstGeom>
          <a:noFill/>
          <a:ln>
            <a:noFill/>
          </a:ln>
        </p:spPr>
      </p:pic>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FF00"/>
            </a:gs>
            <a:gs pos="100000">
              <a:srgbClr val="3CEFAB"/>
            </a:gs>
          </a:gsLst>
          <a:lin ang="10800025" scaled="0"/>
        </a:gradFill>
      </p:bgPr>
    </p:bg>
    <p:spTree>
      <p:nvGrpSpPr>
        <p:cNvPr id="997" name="Shape 997"/>
        <p:cNvGrpSpPr/>
        <p:nvPr/>
      </p:nvGrpSpPr>
      <p:grpSpPr>
        <a:xfrm>
          <a:off x="0" y="0"/>
          <a:ext cx="0" cy="0"/>
          <a:chOff x="0" y="0"/>
          <a:chExt cx="0" cy="0"/>
        </a:xfrm>
      </p:grpSpPr>
      <p:sp>
        <p:nvSpPr>
          <p:cNvPr id="998" name="Google Shape;998;p129"/>
          <p:cNvSpPr txBox="1"/>
          <p:nvPr/>
        </p:nvSpPr>
        <p:spPr>
          <a:xfrm>
            <a:off x="959875" y="2610600"/>
            <a:ext cx="72243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419" sz="3600" u="none" cap="none" strike="noStrike">
                <a:solidFill>
                  <a:srgbClr val="000000"/>
                </a:solidFill>
                <a:latin typeface="Anton"/>
                <a:ea typeface="Anton"/>
                <a:cs typeface="Anton"/>
                <a:sym typeface="Anton"/>
              </a:rPr>
              <a:t>¿QUIERES SABER MÁS? TE DEJAMOS MATERIAL AMPLIADO DE LA CLASE</a:t>
            </a:r>
            <a:endParaRPr b="0" i="1" sz="3600" u="none" cap="none" strike="noStrike">
              <a:solidFill>
                <a:srgbClr val="000000"/>
              </a:solidFill>
              <a:latin typeface="Anton"/>
              <a:ea typeface="Anton"/>
              <a:cs typeface="Anton"/>
              <a:sym typeface="Anton"/>
            </a:endParaRPr>
          </a:p>
        </p:txBody>
      </p:sp>
      <p:pic>
        <p:nvPicPr>
          <p:cNvPr id="999" name="Google Shape;999;p129"/>
          <p:cNvPicPr preferRelativeResize="0"/>
          <p:nvPr/>
        </p:nvPicPr>
        <p:blipFill rotWithShape="1">
          <a:blip r:embed="rId3">
            <a:alphaModFix/>
          </a:blip>
          <a:srcRect b="0" l="0" r="0" t="0"/>
          <a:stretch/>
        </p:blipFill>
        <p:spPr>
          <a:xfrm>
            <a:off x="3978713" y="1025775"/>
            <a:ext cx="1186525" cy="1186525"/>
          </a:xfrm>
          <a:prstGeom prst="rect">
            <a:avLst/>
          </a:prstGeom>
          <a:noFill/>
          <a:ln>
            <a:noFill/>
          </a:ln>
        </p:spPr>
      </p:pic>
      <p:pic>
        <p:nvPicPr>
          <p:cNvPr id="1000" name="Google Shape;1000;p129"/>
          <p:cNvPicPr preferRelativeResize="0"/>
          <p:nvPr/>
        </p:nvPicPr>
        <p:blipFill rotWithShape="1">
          <a:blip r:embed="rId4">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4" name="Shape 1004"/>
        <p:cNvGrpSpPr/>
        <p:nvPr/>
      </p:nvGrpSpPr>
      <p:grpSpPr>
        <a:xfrm>
          <a:off x="0" y="0"/>
          <a:ext cx="0" cy="0"/>
          <a:chOff x="0" y="0"/>
          <a:chExt cx="0" cy="0"/>
        </a:xfrm>
      </p:grpSpPr>
      <p:sp>
        <p:nvSpPr>
          <p:cNvPr id="1005" name="Google Shape;1005;p130"/>
          <p:cNvSpPr/>
          <p:nvPr/>
        </p:nvSpPr>
        <p:spPr>
          <a:xfrm>
            <a:off x="1221525" y="1016550"/>
            <a:ext cx="1070700" cy="1070700"/>
          </a:xfrm>
          <a:prstGeom prst="ellipse">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6" name="Google Shape;1006;p130"/>
          <p:cNvSpPr txBox="1"/>
          <p:nvPr/>
        </p:nvSpPr>
        <p:spPr>
          <a:xfrm>
            <a:off x="2577375" y="1209575"/>
            <a:ext cx="4776900" cy="989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0" i="1" lang="es-419" sz="4000" u="none" cap="none" strike="noStrike">
                <a:solidFill>
                  <a:srgbClr val="000000"/>
                </a:solidFill>
                <a:latin typeface="Anton"/>
                <a:ea typeface="Anton"/>
                <a:cs typeface="Anton"/>
                <a:sym typeface="Anton"/>
              </a:rPr>
              <a:t>MÁS RECURSOS</a:t>
            </a:r>
            <a:endParaRPr b="0" i="1" sz="4000" u="none" cap="none" strike="noStrike">
              <a:solidFill>
                <a:srgbClr val="000000"/>
              </a:solidFill>
              <a:latin typeface="Anton"/>
              <a:ea typeface="Anton"/>
              <a:cs typeface="Anton"/>
              <a:sym typeface="Anton"/>
            </a:endParaRPr>
          </a:p>
        </p:txBody>
      </p:sp>
      <p:pic>
        <p:nvPicPr>
          <p:cNvPr id="1007" name="Google Shape;1007;p130"/>
          <p:cNvPicPr preferRelativeResize="0"/>
          <p:nvPr/>
        </p:nvPicPr>
        <p:blipFill rotWithShape="1">
          <a:blip r:embed="rId3">
            <a:alphaModFix/>
          </a:blip>
          <a:srcRect b="0" l="0" r="0" t="0"/>
          <a:stretch/>
        </p:blipFill>
        <p:spPr>
          <a:xfrm>
            <a:off x="1484234" y="1279240"/>
            <a:ext cx="545131" cy="545131"/>
          </a:xfrm>
          <a:prstGeom prst="rect">
            <a:avLst/>
          </a:prstGeom>
          <a:noFill/>
          <a:ln>
            <a:noFill/>
          </a:ln>
        </p:spPr>
      </p:pic>
      <p:sp>
        <p:nvSpPr>
          <p:cNvPr id="1008" name="Google Shape;1008;p130"/>
          <p:cNvSpPr txBox="1"/>
          <p:nvPr/>
        </p:nvSpPr>
        <p:spPr>
          <a:xfrm>
            <a:off x="1484225" y="2152400"/>
            <a:ext cx="7439700" cy="2179200"/>
          </a:xfrm>
          <a:prstGeom prst="rect">
            <a:avLst/>
          </a:prstGeom>
          <a:noFill/>
          <a:ln>
            <a:noFill/>
          </a:ln>
        </p:spPr>
        <p:txBody>
          <a:bodyPr anchorCtr="0" anchor="ctr" bIns="91425" lIns="91425" spcFirstLastPara="1" rIns="91425" wrap="square" tIns="91425">
            <a:noAutofit/>
          </a:bodyPr>
          <a:lstStyle/>
          <a:p>
            <a:pPr indent="-355600" lvl="0" marL="457200" marR="0" rtl="0" algn="l">
              <a:lnSpc>
                <a:spcPct val="115000"/>
              </a:lnSpc>
              <a:spcBef>
                <a:spcPts val="0"/>
              </a:spcBef>
              <a:spcAft>
                <a:spcPts val="0"/>
              </a:spcAft>
              <a:buClr>
                <a:srgbClr val="3CEFAB"/>
              </a:buClr>
              <a:buSzPts val="2000"/>
              <a:buFont typeface="Helvetica Neue Light"/>
              <a:buChar char="●"/>
            </a:pPr>
            <a:r>
              <a:rPr b="0" i="0" lang="es-419" sz="2000" u="none" cap="none" strike="noStrike">
                <a:solidFill>
                  <a:srgbClr val="000000"/>
                </a:solidFill>
                <a:latin typeface="Helvetica Neue Light"/>
                <a:ea typeface="Helvetica Neue Light"/>
                <a:cs typeface="Helvetica Neue Light"/>
                <a:sym typeface="Helvetica Neue Light"/>
              </a:rPr>
              <a:t>Amler (2016). ReactJS by Example (1 ed.). EEUU, Packt.</a:t>
            </a:r>
            <a:endParaRPr b="0" i="0" sz="2000" u="none" cap="none" strike="noStrike">
              <a:solidFill>
                <a:srgbClr val="000000"/>
              </a:solidFill>
              <a:latin typeface="Helvetica Neue Light"/>
              <a:ea typeface="Helvetica Neue Light"/>
              <a:cs typeface="Helvetica Neue Light"/>
              <a:sym typeface="Helvetica Neue Light"/>
            </a:endParaRPr>
          </a:p>
          <a:p>
            <a:pPr indent="-355600" lvl="0" marL="457200" marR="0" rtl="0" algn="l">
              <a:lnSpc>
                <a:spcPct val="115000"/>
              </a:lnSpc>
              <a:spcBef>
                <a:spcPts val="0"/>
              </a:spcBef>
              <a:spcAft>
                <a:spcPts val="0"/>
              </a:spcAft>
              <a:buClr>
                <a:srgbClr val="3CEFAB"/>
              </a:buClr>
              <a:buSzPts val="2000"/>
              <a:buFont typeface="Helvetica Neue Light"/>
              <a:buChar char="●"/>
            </a:pPr>
            <a:r>
              <a:rPr b="0" i="0" lang="es-419" sz="2000" u="none" cap="none" strike="noStrike">
                <a:solidFill>
                  <a:srgbClr val="000000"/>
                </a:solidFill>
                <a:latin typeface="Helvetica Neue Light"/>
                <a:ea typeface="Helvetica Neue Light"/>
                <a:cs typeface="Helvetica Neue Light"/>
                <a:sym typeface="Helvetica Neue Light"/>
              </a:rPr>
              <a:t>Stein, J. (2016). ReactJS Cookbook (1 ed.). EEUU, Packt.</a:t>
            </a:r>
            <a:endParaRPr b="0" i="0" sz="2000" u="none" cap="none" strike="noStrike">
              <a:solidFill>
                <a:srgbClr val="000000"/>
              </a:solidFill>
              <a:latin typeface="Helvetica Neue Light"/>
              <a:ea typeface="Helvetica Neue Light"/>
              <a:cs typeface="Helvetica Neue Light"/>
              <a:sym typeface="Helvetica Neue Light"/>
            </a:endParaRPr>
          </a:p>
          <a:p>
            <a:pPr indent="-355600" lvl="0" marL="457200" marR="0" rtl="0" algn="l">
              <a:lnSpc>
                <a:spcPct val="115000"/>
              </a:lnSpc>
              <a:spcBef>
                <a:spcPts val="0"/>
              </a:spcBef>
              <a:spcAft>
                <a:spcPts val="0"/>
              </a:spcAft>
              <a:buClr>
                <a:srgbClr val="3CEFAB"/>
              </a:buClr>
              <a:buSzPts val="2000"/>
              <a:buFont typeface="Helvetica Neue Light"/>
              <a:buChar char="●"/>
            </a:pPr>
            <a:r>
              <a:rPr b="0" i="0" lang="es-419" sz="2000" u="sng" cap="none" strike="noStrike">
                <a:solidFill>
                  <a:srgbClr val="0097A7"/>
                </a:solidFill>
                <a:latin typeface="Helvetica Neue Light"/>
                <a:ea typeface="Helvetica Neue Light"/>
                <a:cs typeface="Helvetica Neue Light"/>
                <a:sym typeface="Helvetica Neue Light"/>
                <a:hlinkClick r:id="rId4">
                  <a:extLst>
                    <a:ext uri="{A12FA001-AC4F-418D-AE19-62706E023703}">
                      <ahyp:hlinkClr val="tx"/>
                    </a:ext>
                  </a:extLst>
                </a:hlinkClick>
              </a:rPr>
              <a:t>https://reactjs.org/tutorial/tutorial.html</a:t>
            </a:r>
            <a:endParaRPr b="0" i="0" sz="2000" u="none" cap="none" strike="noStrike">
              <a:solidFill>
                <a:srgbClr val="000000"/>
              </a:solidFill>
              <a:latin typeface="Helvetica Neue Light"/>
              <a:ea typeface="Helvetica Neue Light"/>
              <a:cs typeface="Helvetica Neue Light"/>
              <a:sym typeface="Helvetica Neue Light"/>
            </a:endParaRPr>
          </a:p>
          <a:p>
            <a:pPr indent="-355600" lvl="0" marL="457200" marR="0" rtl="0" algn="l">
              <a:lnSpc>
                <a:spcPct val="115000"/>
              </a:lnSpc>
              <a:spcBef>
                <a:spcPts val="0"/>
              </a:spcBef>
              <a:spcAft>
                <a:spcPts val="0"/>
              </a:spcAft>
              <a:buClr>
                <a:srgbClr val="3CEFAB"/>
              </a:buClr>
              <a:buSzPts val="2000"/>
              <a:buFont typeface="Helvetica Neue Light"/>
              <a:buChar char="●"/>
            </a:pPr>
            <a:r>
              <a:rPr b="0" i="0" lang="es-419" sz="2000" u="sng" cap="none" strike="noStrike">
                <a:solidFill>
                  <a:srgbClr val="0097A7"/>
                </a:solidFill>
                <a:latin typeface="Helvetica Neue Light"/>
                <a:ea typeface="Helvetica Neue Light"/>
                <a:cs typeface="Helvetica Neue Light"/>
                <a:sym typeface="Helvetica Neue Light"/>
                <a:hlinkClick r:id="rId5">
                  <a:extLst>
                    <a:ext uri="{A12FA001-AC4F-418D-AE19-62706E023703}">
                      <ahyp:hlinkClr val="tx"/>
                    </a:ext>
                  </a:extLst>
                </a:hlinkClick>
              </a:rPr>
              <a:t>https://reactjs.org/docs/hello-world.html</a:t>
            </a:r>
            <a:endParaRPr b="0" i="0" sz="2000" u="none" cap="none" strike="noStrike">
              <a:solidFill>
                <a:srgbClr val="000000"/>
              </a:solidFill>
              <a:latin typeface="Helvetica Neue Light"/>
              <a:ea typeface="Helvetica Neue Light"/>
              <a:cs typeface="Helvetica Neue Light"/>
              <a:sym typeface="Helvetica Neue Light"/>
            </a:endParaRPr>
          </a:p>
          <a:p>
            <a:pPr indent="-355600" lvl="0" marL="457200" marR="0" rtl="0" algn="l">
              <a:lnSpc>
                <a:spcPct val="115000"/>
              </a:lnSpc>
              <a:spcBef>
                <a:spcPts val="0"/>
              </a:spcBef>
              <a:spcAft>
                <a:spcPts val="0"/>
              </a:spcAft>
              <a:buClr>
                <a:srgbClr val="3CEFAB"/>
              </a:buClr>
              <a:buSzPts val="2000"/>
              <a:buFont typeface="Helvetica Neue Light"/>
              <a:buChar char="●"/>
            </a:pPr>
            <a:r>
              <a:rPr b="0" i="0" lang="es-419" sz="2000" u="sng" cap="none" strike="noStrike">
                <a:solidFill>
                  <a:srgbClr val="0097A7"/>
                </a:solidFill>
                <a:latin typeface="Helvetica Neue Light"/>
                <a:ea typeface="Helvetica Neue Light"/>
                <a:cs typeface="Helvetica Neue Light"/>
                <a:sym typeface="Helvetica Neue Light"/>
                <a:hlinkClick r:id="rId6">
                  <a:extLst>
                    <a:ext uri="{A12FA001-AC4F-418D-AE19-62706E023703}">
                      <ahyp:hlinkClr val="tx"/>
                    </a:ext>
                  </a:extLst>
                </a:hlinkClick>
              </a:rPr>
              <a:t>https://carlosvillu.com/introduccion-a-reactjs/</a:t>
            </a:r>
            <a:endParaRPr b="0" i="0" sz="1400" u="none" cap="none" strike="noStrike">
              <a:solidFill>
                <a:srgbClr val="FFFFFF"/>
              </a:solidFill>
              <a:latin typeface="Helvetica Neue Light"/>
              <a:ea typeface="Helvetica Neue Light"/>
              <a:cs typeface="Helvetica Neue Light"/>
              <a:sym typeface="Helvetica Neue Light"/>
            </a:endParaRPr>
          </a:p>
        </p:txBody>
      </p:sp>
      <p:pic>
        <p:nvPicPr>
          <p:cNvPr id="1009" name="Google Shape;1009;p130"/>
          <p:cNvPicPr preferRelativeResize="0"/>
          <p:nvPr/>
        </p:nvPicPr>
        <p:blipFill rotWithShape="1">
          <a:blip r:embed="rId7">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FF00"/>
            </a:gs>
            <a:gs pos="100000">
              <a:srgbClr val="3CEFAB"/>
            </a:gs>
          </a:gsLst>
          <a:lin ang="10800025" scaled="0"/>
        </a:gradFill>
      </p:bgPr>
    </p:bg>
    <p:spTree>
      <p:nvGrpSpPr>
        <p:cNvPr id="1013" name="Shape 1013"/>
        <p:cNvGrpSpPr/>
        <p:nvPr/>
      </p:nvGrpSpPr>
      <p:grpSpPr>
        <a:xfrm>
          <a:off x="0" y="0"/>
          <a:ext cx="0" cy="0"/>
          <a:chOff x="0" y="0"/>
          <a:chExt cx="0" cy="0"/>
        </a:xfrm>
      </p:grpSpPr>
      <p:sp>
        <p:nvSpPr>
          <p:cNvPr id="1014" name="Google Shape;1014;p131"/>
          <p:cNvSpPr txBox="1"/>
          <p:nvPr/>
        </p:nvSpPr>
        <p:spPr>
          <a:xfrm>
            <a:off x="959850" y="2077200"/>
            <a:ext cx="72243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419" sz="3600" u="none" cap="none" strike="noStrike">
                <a:solidFill>
                  <a:srgbClr val="000000"/>
                </a:solidFill>
                <a:latin typeface="Anton"/>
                <a:ea typeface="Anton"/>
                <a:cs typeface="Anton"/>
                <a:sym typeface="Anton"/>
              </a:rPr>
              <a:t>¿</a:t>
            </a:r>
            <a:r>
              <a:rPr i="1" lang="es-419" sz="3600">
                <a:latin typeface="Anton"/>
                <a:ea typeface="Anton"/>
                <a:cs typeface="Anton"/>
                <a:sym typeface="Anton"/>
              </a:rPr>
              <a:t>YA CONOCES LOS BENEFICIOS QUE TIENES POR SER ESTUDIANTE DE CODERHOUSE</a:t>
            </a:r>
            <a:r>
              <a:rPr b="0" i="1" lang="es-419" sz="3600" u="none" cap="none" strike="noStrike">
                <a:solidFill>
                  <a:srgbClr val="000000"/>
                </a:solidFill>
                <a:latin typeface="Anton"/>
                <a:ea typeface="Anton"/>
                <a:cs typeface="Anton"/>
                <a:sym typeface="Anton"/>
              </a:rPr>
              <a:t>? </a:t>
            </a:r>
            <a:endParaRPr b="0" i="1" sz="3600" u="none" cap="none" strike="noStrike">
              <a:solidFill>
                <a:srgbClr val="000000"/>
              </a:solidFill>
              <a:latin typeface="Anton"/>
              <a:ea typeface="Anton"/>
              <a:cs typeface="Anton"/>
              <a:sym typeface="Anton"/>
            </a:endParaRPr>
          </a:p>
        </p:txBody>
      </p:sp>
      <p:pic>
        <p:nvPicPr>
          <p:cNvPr id="1015" name="Google Shape;1015;p131"/>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1016" name="Google Shape;1016;p131"/>
          <p:cNvPicPr preferRelativeResize="0"/>
          <p:nvPr/>
        </p:nvPicPr>
        <p:blipFill>
          <a:blip r:embed="rId4">
            <a:alphaModFix/>
          </a:blip>
          <a:stretch>
            <a:fillRect/>
          </a:stretch>
        </p:blipFill>
        <p:spPr>
          <a:xfrm>
            <a:off x="4117851" y="958650"/>
            <a:ext cx="908300" cy="908300"/>
          </a:xfrm>
          <a:prstGeom prst="rect">
            <a:avLst/>
          </a:prstGeom>
          <a:noFill/>
          <a:ln>
            <a:noFill/>
          </a:ln>
        </p:spPr>
      </p:pic>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0" name="Shape 1020"/>
        <p:cNvGrpSpPr/>
        <p:nvPr/>
      </p:nvGrpSpPr>
      <p:grpSpPr>
        <a:xfrm>
          <a:off x="0" y="0"/>
          <a:ext cx="0" cy="0"/>
          <a:chOff x="0" y="0"/>
          <a:chExt cx="0" cy="0"/>
        </a:xfrm>
      </p:grpSpPr>
      <p:sp>
        <p:nvSpPr>
          <p:cNvPr id="1021" name="Google Shape;1021;p132"/>
          <p:cNvSpPr txBox="1"/>
          <p:nvPr/>
        </p:nvSpPr>
        <p:spPr>
          <a:xfrm>
            <a:off x="1373850" y="2183700"/>
            <a:ext cx="6396300" cy="16746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s-419" sz="2000">
                <a:solidFill>
                  <a:schemeClr val="dk1"/>
                </a:solidFill>
                <a:latin typeface="Helvetica Neue Light"/>
                <a:ea typeface="Helvetica Neue Light"/>
                <a:cs typeface="Helvetica Neue Light"/>
                <a:sym typeface="Helvetica Neue Light"/>
              </a:rPr>
              <a:t>Haz clic </a:t>
            </a:r>
            <a:r>
              <a:rPr lang="es-419" sz="2000" u="sng">
                <a:solidFill>
                  <a:schemeClr val="accent1"/>
                </a:solidFill>
                <a:latin typeface="Helvetica Neue Light"/>
                <a:ea typeface="Helvetica Neue Light"/>
                <a:cs typeface="Helvetica Neue Light"/>
                <a:sym typeface="Helvetica Neue Light"/>
                <a:hlinkClick r:id="rId3">
                  <a:extLst>
                    <a:ext uri="{A12FA001-AC4F-418D-AE19-62706E023703}">
                      <ahyp:hlinkClr val="tx"/>
                    </a:ext>
                  </a:extLst>
                </a:hlinkClick>
              </a:rPr>
              <a:t>aquí</a:t>
            </a:r>
            <a:r>
              <a:rPr lang="es-419" sz="2000">
                <a:solidFill>
                  <a:schemeClr val="accent1"/>
                </a:solidFill>
                <a:latin typeface="Helvetica Neue Light"/>
                <a:ea typeface="Helvetica Neue Light"/>
                <a:cs typeface="Helvetica Neue Light"/>
                <a:sym typeface="Helvetica Neue Light"/>
              </a:rPr>
              <a:t> </a:t>
            </a:r>
            <a:r>
              <a:rPr lang="es-419" sz="2000">
                <a:solidFill>
                  <a:schemeClr val="dk1"/>
                </a:solidFill>
                <a:latin typeface="Helvetica Neue Light"/>
                <a:ea typeface="Helvetica Neue Light"/>
                <a:cs typeface="Helvetica Neue Light"/>
                <a:sym typeface="Helvetica Neue Light"/>
              </a:rPr>
              <a:t>y conoce todos nuestros beneficios exclusivos para estudiantes de Coderhouse.</a:t>
            </a:r>
            <a:endParaRPr sz="2000">
              <a:solidFill>
                <a:schemeClr val="dk1"/>
              </a:solidFill>
              <a:latin typeface="Helvetica Neue Light"/>
              <a:ea typeface="Helvetica Neue Light"/>
              <a:cs typeface="Helvetica Neue Light"/>
              <a:sym typeface="Helvetica Neue Light"/>
            </a:endParaRPr>
          </a:p>
          <a:p>
            <a:pPr indent="0" lvl="0" marL="0" rtl="0" algn="ctr">
              <a:lnSpc>
                <a:spcPct val="115000"/>
              </a:lnSpc>
              <a:spcBef>
                <a:spcPts val="1000"/>
              </a:spcBef>
              <a:spcAft>
                <a:spcPts val="0"/>
              </a:spcAft>
              <a:buNone/>
            </a:pPr>
            <a:r>
              <a:t/>
            </a:r>
            <a:endParaRPr sz="1800">
              <a:solidFill>
                <a:schemeClr val="dk1"/>
              </a:solidFill>
              <a:latin typeface="Helvetica Neue Light"/>
              <a:ea typeface="Helvetica Neue Light"/>
              <a:cs typeface="Helvetica Neue Light"/>
              <a:sym typeface="Helvetica Neue Light"/>
            </a:endParaRPr>
          </a:p>
          <a:p>
            <a:pPr indent="0" lvl="0" marL="0" rtl="0" algn="ctr">
              <a:lnSpc>
                <a:spcPct val="115000"/>
              </a:lnSpc>
              <a:spcBef>
                <a:spcPts val="1000"/>
              </a:spcBef>
              <a:spcAft>
                <a:spcPts val="0"/>
              </a:spcAft>
              <a:buNone/>
            </a:pPr>
            <a:r>
              <a:t/>
            </a:r>
            <a:endParaRPr sz="1800">
              <a:solidFill>
                <a:schemeClr val="dk1"/>
              </a:solidFill>
              <a:latin typeface="Helvetica Neue Light"/>
              <a:ea typeface="Helvetica Neue Light"/>
              <a:cs typeface="Helvetica Neue Light"/>
              <a:sym typeface="Helvetica Neue Light"/>
            </a:endParaRPr>
          </a:p>
          <a:p>
            <a:pPr indent="0" lvl="0" marL="457200" rtl="0" algn="l">
              <a:lnSpc>
                <a:spcPct val="115000"/>
              </a:lnSpc>
              <a:spcBef>
                <a:spcPts val="1000"/>
              </a:spcBef>
              <a:spcAft>
                <a:spcPts val="1000"/>
              </a:spcAft>
              <a:buClr>
                <a:schemeClr val="dk1"/>
              </a:buClr>
              <a:buSzPts val="1100"/>
              <a:buFont typeface="Arial"/>
              <a:buNone/>
            </a:pPr>
            <a:r>
              <a:t/>
            </a:r>
            <a:endParaRPr sz="1800">
              <a:solidFill>
                <a:schemeClr val="dk1"/>
              </a:solidFill>
              <a:latin typeface="Helvetica Neue Light"/>
              <a:ea typeface="Helvetica Neue Light"/>
              <a:cs typeface="Helvetica Neue Light"/>
              <a:sym typeface="Helvetica Neue Light"/>
            </a:endParaRPr>
          </a:p>
        </p:txBody>
      </p:sp>
      <p:pic>
        <p:nvPicPr>
          <p:cNvPr id="1022" name="Google Shape;1022;p132"/>
          <p:cNvPicPr preferRelativeResize="0"/>
          <p:nvPr/>
        </p:nvPicPr>
        <p:blipFill rotWithShape="1">
          <a:blip r:embed="rId4">
            <a:alphaModFix/>
          </a:blip>
          <a:srcRect b="0" l="0" r="0" t="0"/>
          <a:stretch/>
        </p:blipFill>
        <p:spPr>
          <a:xfrm>
            <a:off x="7567925" y="4659625"/>
            <a:ext cx="1186526" cy="330675"/>
          </a:xfrm>
          <a:prstGeom prst="rect">
            <a:avLst/>
          </a:prstGeom>
          <a:noFill/>
          <a:ln>
            <a:noFill/>
          </a:ln>
        </p:spPr>
      </p:pic>
      <p:sp>
        <p:nvSpPr>
          <p:cNvPr id="1023" name="Google Shape;1023;p132"/>
          <p:cNvSpPr txBox="1"/>
          <p:nvPr/>
        </p:nvSpPr>
        <p:spPr>
          <a:xfrm>
            <a:off x="2399388" y="1126950"/>
            <a:ext cx="4776900" cy="989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i="1" lang="es-419" sz="4000">
                <a:latin typeface="Anton"/>
                <a:ea typeface="Anton"/>
                <a:cs typeface="Anton"/>
                <a:sym typeface="Anton"/>
              </a:rPr>
              <a:t>BENEFICIOS</a:t>
            </a:r>
            <a:endParaRPr b="0" i="1" sz="4000" u="none" cap="none" strike="noStrike">
              <a:solidFill>
                <a:srgbClr val="000000"/>
              </a:solidFill>
              <a:latin typeface="Anton"/>
              <a:ea typeface="Anton"/>
              <a:cs typeface="Anton"/>
              <a:sym typeface="Anton"/>
            </a:endParaRPr>
          </a:p>
        </p:txBody>
      </p:sp>
      <p:pic>
        <p:nvPicPr>
          <p:cNvPr id="1024" name="Google Shape;1024;p132"/>
          <p:cNvPicPr preferRelativeResize="0"/>
          <p:nvPr/>
        </p:nvPicPr>
        <p:blipFill>
          <a:blip r:embed="rId5">
            <a:alphaModFix/>
          </a:blip>
          <a:stretch>
            <a:fillRect/>
          </a:stretch>
        </p:blipFill>
        <p:spPr>
          <a:xfrm>
            <a:off x="4139225" y="2992750"/>
            <a:ext cx="865550" cy="865550"/>
          </a:xfrm>
          <a:prstGeom prst="rect">
            <a:avLst/>
          </a:prstGeom>
          <a:noFill/>
          <a:ln>
            <a:noFill/>
          </a:ln>
        </p:spPr>
      </p:pic>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28" name="Shape 1028"/>
        <p:cNvGrpSpPr/>
        <p:nvPr/>
      </p:nvGrpSpPr>
      <p:grpSpPr>
        <a:xfrm>
          <a:off x="0" y="0"/>
          <a:ext cx="0" cy="0"/>
          <a:chOff x="0" y="0"/>
          <a:chExt cx="0" cy="0"/>
        </a:xfrm>
      </p:grpSpPr>
      <p:sp>
        <p:nvSpPr>
          <p:cNvPr id="1029" name="Google Shape;1029;p133"/>
          <p:cNvSpPr txBox="1"/>
          <p:nvPr/>
        </p:nvSpPr>
        <p:spPr>
          <a:xfrm>
            <a:off x="1956450" y="1634075"/>
            <a:ext cx="5231100" cy="989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800"/>
              <a:buFont typeface="Arial"/>
              <a:buNone/>
            </a:pPr>
            <a:r>
              <a:rPr b="0" i="1" lang="es-419" sz="4800" u="none" cap="none" strike="noStrike">
                <a:solidFill>
                  <a:srgbClr val="E0FF00"/>
                </a:solidFill>
                <a:latin typeface="Anton"/>
                <a:ea typeface="Anton"/>
                <a:cs typeface="Anton"/>
                <a:sym typeface="Anton"/>
              </a:rPr>
              <a:t>¡MUCHAS GRACIAS!</a:t>
            </a:r>
            <a:endParaRPr b="0" i="1" sz="4800" u="none" cap="none" strike="noStrike">
              <a:solidFill>
                <a:srgbClr val="E0FF00"/>
              </a:solidFill>
              <a:latin typeface="Anton"/>
              <a:ea typeface="Anton"/>
              <a:cs typeface="Anton"/>
              <a:sym typeface="Anton"/>
            </a:endParaRPr>
          </a:p>
        </p:txBody>
      </p:sp>
      <p:sp>
        <p:nvSpPr>
          <p:cNvPr id="1030" name="Google Shape;1030;p133"/>
          <p:cNvSpPr txBox="1"/>
          <p:nvPr/>
        </p:nvSpPr>
        <p:spPr>
          <a:xfrm>
            <a:off x="2180400" y="2623175"/>
            <a:ext cx="4783200" cy="4080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200"/>
              <a:buFont typeface="Arial"/>
              <a:buNone/>
            </a:pPr>
            <a:r>
              <a:rPr b="0" i="0" lang="es-419" sz="2200" u="none" cap="none" strike="noStrike">
                <a:solidFill>
                  <a:srgbClr val="E0FF00"/>
                </a:solidFill>
                <a:latin typeface="Helvetica Neue Light"/>
                <a:ea typeface="Helvetica Neue Light"/>
                <a:cs typeface="Helvetica Neue Light"/>
                <a:sym typeface="Helvetica Neue Light"/>
              </a:rPr>
              <a:t>Resumen de lo visto en clase hoy: </a:t>
            </a:r>
            <a:endParaRPr b="0" i="0" sz="2200" u="none" cap="none" strike="noStrike">
              <a:solidFill>
                <a:srgbClr val="E0FF00"/>
              </a:solidFill>
              <a:latin typeface="Helvetica Neue Light"/>
              <a:ea typeface="Helvetica Neue Light"/>
              <a:cs typeface="Helvetica Neue Light"/>
              <a:sym typeface="Helvetica Neue Light"/>
            </a:endParaRPr>
          </a:p>
          <a:p>
            <a:pPr indent="-368300" lvl="0" marL="457200" marR="0" rtl="0" algn="ctr">
              <a:lnSpc>
                <a:spcPct val="115000"/>
              </a:lnSpc>
              <a:spcBef>
                <a:spcPts val="0"/>
              </a:spcBef>
              <a:spcAft>
                <a:spcPts val="0"/>
              </a:spcAft>
              <a:buClr>
                <a:srgbClr val="E0FF00"/>
              </a:buClr>
              <a:buSzPts val="2200"/>
              <a:buFont typeface="Helvetica Neue Light"/>
              <a:buChar char="-"/>
            </a:pPr>
            <a:r>
              <a:rPr b="0" i="0" lang="es-419" sz="2200" u="none" cap="none" strike="noStrike">
                <a:solidFill>
                  <a:srgbClr val="E0FF00"/>
                </a:solidFill>
                <a:latin typeface="Helvetica Neue Light"/>
                <a:ea typeface="Helvetica Neue Light"/>
                <a:cs typeface="Helvetica Neue Light"/>
                <a:sym typeface="Helvetica Neue Light"/>
              </a:rPr>
              <a:t>Virtual DOM</a:t>
            </a:r>
            <a:endParaRPr b="0" i="0" sz="2200" u="none" cap="none" strike="noStrike">
              <a:solidFill>
                <a:srgbClr val="E0FF00"/>
              </a:solidFill>
              <a:latin typeface="Helvetica Neue Light"/>
              <a:ea typeface="Helvetica Neue Light"/>
              <a:cs typeface="Helvetica Neue Light"/>
              <a:sym typeface="Helvetica Neue Light"/>
            </a:endParaRPr>
          </a:p>
          <a:p>
            <a:pPr indent="-368300" lvl="0" marL="457200" marR="0" rtl="0" algn="ctr">
              <a:lnSpc>
                <a:spcPct val="115000"/>
              </a:lnSpc>
              <a:spcBef>
                <a:spcPts val="0"/>
              </a:spcBef>
              <a:spcAft>
                <a:spcPts val="0"/>
              </a:spcAft>
              <a:buClr>
                <a:srgbClr val="E0FF00"/>
              </a:buClr>
              <a:buSzPts val="2200"/>
              <a:buFont typeface="Helvetica Neue Light"/>
              <a:buChar char="-"/>
            </a:pPr>
            <a:r>
              <a:rPr b="0" i="0" lang="es-419" sz="2200" u="none" cap="none" strike="noStrike">
                <a:solidFill>
                  <a:srgbClr val="E0FF00"/>
                </a:solidFill>
                <a:latin typeface="Helvetica Neue Light"/>
                <a:ea typeface="Helvetica Neue Light"/>
                <a:cs typeface="Helvetica Neue Light"/>
                <a:sym typeface="Helvetica Neue Light"/>
              </a:rPr>
              <a:t>Nodejs</a:t>
            </a:r>
            <a:endParaRPr b="0" i="0" sz="2200" u="none" cap="none" strike="noStrike">
              <a:solidFill>
                <a:srgbClr val="E0FF00"/>
              </a:solidFill>
              <a:latin typeface="Helvetica Neue Light"/>
              <a:ea typeface="Helvetica Neue Light"/>
              <a:cs typeface="Helvetica Neue Light"/>
              <a:sym typeface="Helvetica Neue Light"/>
            </a:endParaRPr>
          </a:p>
          <a:p>
            <a:pPr indent="-368300" lvl="0" marL="457200" marR="0" rtl="0" algn="ctr">
              <a:lnSpc>
                <a:spcPct val="115000"/>
              </a:lnSpc>
              <a:spcBef>
                <a:spcPts val="0"/>
              </a:spcBef>
              <a:spcAft>
                <a:spcPts val="0"/>
              </a:spcAft>
              <a:buClr>
                <a:srgbClr val="E0FF00"/>
              </a:buClr>
              <a:buSzPts val="2200"/>
              <a:buFont typeface="Helvetica Neue Light"/>
              <a:buChar char="-"/>
            </a:pPr>
            <a:r>
              <a:rPr b="0" i="0" lang="es-419" sz="2200" u="none" cap="none" strike="noStrike">
                <a:solidFill>
                  <a:srgbClr val="E0FF00"/>
                </a:solidFill>
                <a:latin typeface="Helvetica Neue Light"/>
                <a:ea typeface="Helvetica Neue Light"/>
                <a:cs typeface="Helvetica Neue Light"/>
                <a:sym typeface="Helvetica Neue Light"/>
              </a:rPr>
              <a:t>Creación de App con CLI</a:t>
            </a:r>
            <a:endParaRPr b="0" i="0" sz="2200" u="none" cap="none" strike="noStrike">
              <a:solidFill>
                <a:srgbClr val="E0FF00"/>
              </a:solidFill>
              <a:latin typeface="Helvetica Neue Light"/>
              <a:ea typeface="Helvetica Neue Light"/>
              <a:cs typeface="Helvetica Neue Light"/>
              <a:sym typeface="Helvetica Neue Light"/>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153" name="Shape 153"/>
        <p:cNvGrpSpPr/>
        <p:nvPr/>
      </p:nvGrpSpPr>
      <p:grpSpPr>
        <a:xfrm>
          <a:off x="0" y="0"/>
          <a:ext cx="0" cy="0"/>
          <a:chOff x="0" y="0"/>
          <a:chExt cx="0" cy="0"/>
        </a:xfrm>
      </p:grpSpPr>
      <p:sp>
        <p:nvSpPr>
          <p:cNvPr id="154" name="Google Shape;154;p26"/>
          <p:cNvSpPr txBox="1"/>
          <p:nvPr/>
        </p:nvSpPr>
        <p:spPr>
          <a:xfrm>
            <a:off x="1398000" y="207720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s-419" sz="3600">
                <a:solidFill>
                  <a:srgbClr val="121212"/>
                </a:solidFill>
                <a:latin typeface="Anton"/>
                <a:ea typeface="Anton"/>
                <a:cs typeface="Anton"/>
                <a:sym typeface="Anton"/>
              </a:rPr>
              <a:t>TUTORIALES PARA INSTALACIONES</a:t>
            </a:r>
            <a:endParaRPr b="0" i="1" sz="3600" u="none" cap="none" strike="noStrike">
              <a:solidFill>
                <a:srgbClr val="121212"/>
              </a:solidFill>
              <a:latin typeface="Anton"/>
              <a:ea typeface="Anton"/>
              <a:cs typeface="Anton"/>
              <a:sym typeface="Anton"/>
            </a:endParaRPr>
          </a:p>
        </p:txBody>
      </p:sp>
      <p:pic>
        <p:nvPicPr>
          <p:cNvPr id="155" name="Google Shape;155;p26"/>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34" name="Shape 1034"/>
        <p:cNvGrpSpPr/>
        <p:nvPr/>
      </p:nvGrpSpPr>
      <p:grpSpPr>
        <a:xfrm>
          <a:off x="0" y="0"/>
          <a:ext cx="0" cy="0"/>
          <a:chOff x="0" y="0"/>
          <a:chExt cx="0" cy="0"/>
        </a:xfrm>
      </p:grpSpPr>
      <p:sp>
        <p:nvSpPr>
          <p:cNvPr id="1035" name="Google Shape;1035;p134"/>
          <p:cNvSpPr txBox="1"/>
          <p:nvPr/>
        </p:nvSpPr>
        <p:spPr>
          <a:xfrm>
            <a:off x="2110051" y="2409500"/>
            <a:ext cx="4923900" cy="1129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419" sz="3600" u="none" cap="none" strike="noStrike">
                <a:solidFill>
                  <a:srgbClr val="E0FF00"/>
                </a:solidFill>
                <a:latin typeface="Anton"/>
                <a:ea typeface="Anton"/>
                <a:cs typeface="Anton"/>
                <a:sym typeface="Anton"/>
              </a:rPr>
              <a:t>OPINA Y VALORA ESTA CLASE</a:t>
            </a:r>
            <a:endParaRPr b="0" i="1" sz="3600" u="none" cap="none" strike="noStrike">
              <a:solidFill>
                <a:srgbClr val="E0FF00"/>
              </a:solidFill>
              <a:latin typeface="Anton"/>
              <a:ea typeface="Anton"/>
              <a:cs typeface="Anton"/>
              <a:sym typeface="Anton"/>
            </a:endParaRPr>
          </a:p>
        </p:txBody>
      </p:sp>
      <p:pic>
        <p:nvPicPr>
          <p:cNvPr descr="Dizzy on Apple iOS 12.2" id="1036" name="Google Shape;1036;p134"/>
          <p:cNvPicPr preferRelativeResize="0"/>
          <p:nvPr/>
        </p:nvPicPr>
        <p:blipFill rotWithShape="1">
          <a:blip r:embed="rId4">
            <a:alphaModFix/>
          </a:blip>
          <a:srcRect b="0" l="0" r="0" t="0"/>
          <a:stretch/>
        </p:blipFill>
        <p:spPr>
          <a:xfrm>
            <a:off x="4168425" y="1602350"/>
            <a:ext cx="807150" cy="8071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7"/>
          <p:cNvSpPr txBox="1"/>
          <p:nvPr>
            <p:ph idx="1" type="body"/>
          </p:nvPr>
        </p:nvSpPr>
        <p:spPr>
          <a:xfrm>
            <a:off x="653550" y="1236600"/>
            <a:ext cx="7836900" cy="29325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SzPts val="1800"/>
              <a:buNone/>
            </a:pPr>
            <a:r>
              <a:rPr lang="es-419" sz="2000">
                <a:solidFill>
                  <a:schemeClr val="dk1"/>
                </a:solidFill>
                <a:latin typeface="Helvetica Neue Light"/>
                <a:ea typeface="Helvetica Neue Light"/>
                <a:cs typeface="Helvetica Neue Light"/>
                <a:sym typeface="Helvetica Neue Light"/>
              </a:rPr>
              <a:t>Dentro de la carpeta </a:t>
            </a:r>
            <a:r>
              <a:rPr lang="es-419" sz="2000" u="sng">
                <a:solidFill>
                  <a:schemeClr val="hlink"/>
                </a:solidFill>
                <a:latin typeface="Helvetica Neue Light"/>
                <a:ea typeface="Helvetica Neue Light"/>
                <a:cs typeface="Helvetica Neue Light"/>
                <a:sym typeface="Helvetica Neue Light"/>
                <a:hlinkClick r:id="rId3"/>
              </a:rPr>
              <a:t>“Tutoriales para instalaciones”</a:t>
            </a:r>
            <a:r>
              <a:rPr lang="es-419" sz="2000">
                <a:solidFill>
                  <a:schemeClr val="dk1"/>
                </a:solidFill>
                <a:latin typeface="Helvetica Neue Light"/>
                <a:ea typeface="Helvetica Neue Light"/>
                <a:cs typeface="Helvetica Neue Light"/>
                <a:sym typeface="Helvetica Neue Light"/>
              </a:rPr>
              <a:t> encontrarás videos donde te explicamos cómo instalar los softwares y programas que utilizarás a lo largo del curso. Para optimizar la calidad de imagen de los mismos al reproducirlos, deberás seguir los siguientes pasos:</a:t>
            </a:r>
            <a:endParaRPr sz="2000">
              <a:solidFill>
                <a:schemeClr val="dk1"/>
              </a:solidFill>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SzPts val="1800"/>
              <a:buNone/>
            </a:pPr>
            <a:r>
              <a:t/>
            </a:r>
            <a:endParaRPr sz="2000">
              <a:solidFill>
                <a:schemeClr val="dk1"/>
              </a:solidFill>
              <a:latin typeface="Helvetica Neue Light"/>
              <a:ea typeface="Helvetica Neue Light"/>
              <a:cs typeface="Helvetica Neue Light"/>
              <a:sym typeface="Helvetica Neue Light"/>
            </a:endParaRPr>
          </a:p>
          <a:p>
            <a:pPr indent="0" lvl="0" marL="0" rtl="0" algn="ctr">
              <a:lnSpc>
                <a:spcPct val="115000"/>
              </a:lnSpc>
              <a:spcBef>
                <a:spcPts val="1100"/>
              </a:spcBef>
              <a:spcAft>
                <a:spcPts val="0"/>
              </a:spcAft>
              <a:buSzPts val="1800"/>
              <a:buNone/>
            </a:pPr>
            <a:r>
              <a:t/>
            </a:r>
            <a:endParaRPr>
              <a:solidFill>
                <a:schemeClr val="dk1"/>
              </a:solidFill>
              <a:highlight>
                <a:srgbClr val="E0FF00"/>
              </a:highlight>
              <a:latin typeface="Helvetica Neue Light"/>
              <a:ea typeface="Helvetica Neue Light"/>
              <a:cs typeface="Helvetica Neue Light"/>
              <a:sym typeface="Helvetica Neue Light"/>
            </a:endParaRPr>
          </a:p>
          <a:p>
            <a:pPr indent="0" lvl="0" marL="0" rtl="0" algn="l">
              <a:lnSpc>
                <a:spcPct val="115000"/>
              </a:lnSpc>
              <a:spcBef>
                <a:spcPts val="1100"/>
              </a:spcBef>
              <a:spcAft>
                <a:spcPts val="1100"/>
              </a:spcAft>
              <a:buClr>
                <a:schemeClr val="dk1"/>
              </a:buClr>
              <a:buSzPts val="1100"/>
              <a:buFont typeface="Arial"/>
              <a:buNone/>
            </a:pPr>
            <a:r>
              <a:t/>
            </a:r>
            <a:endParaRPr sz="1600">
              <a:latin typeface="Helvetica Neue Light"/>
              <a:ea typeface="Helvetica Neue Light"/>
              <a:cs typeface="Helvetica Neue Light"/>
              <a:sym typeface="Helvetica Neue Light"/>
            </a:endParaRPr>
          </a:p>
        </p:txBody>
      </p:sp>
      <p:pic>
        <p:nvPicPr>
          <p:cNvPr id="161" name="Google Shape;161;p27"/>
          <p:cNvPicPr preferRelativeResize="0"/>
          <p:nvPr/>
        </p:nvPicPr>
        <p:blipFill rotWithShape="1">
          <a:blip r:embed="rId4">
            <a:alphaModFix/>
          </a:blip>
          <a:srcRect b="0" l="0" r="0" t="0"/>
          <a:stretch/>
        </p:blipFill>
        <p:spPr>
          <a:xfrm>
            <a:off x="7567925" y="4659625"/>
            <a:ext cx="1186526" cy="330675"/>
          </a:xfrm>
          <a:prstGeom prst="rect">
            <a:avLst/>
          </a:prstGeom>
          <a:noFill/>
          <a:ln>
            <a:noFill/>
          </a:ln>
        </p:spPr>
      </p:pic>
      <p:sp>
        <p:nvSpPr>
          <p:cNvPr id="162" name="Google Shape;162;p27"/>
          <p:cNvSpPr txBox="1"/>
          <p:nvPr/>
        </p:nvSpPr>
        <p:spPr>
          <a:xfrm>
            <a:off x="969750" y="326400"/>
            <a:ext cx="7204500" cy="6378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1100"/>
              </a:spcAft>
              <a:buNone/>
            </a:pPr>
            <a:r>
              <a:rPr lang="es-419" sz="3000">
                <a:solidFill>
                  <a:schemeClr val="dk1"/>
                </a:solidFill>
                <a:latin typeface="Anton"/>
                <a:ea typeface="Anton"/>
                <a:cs typeface="Anton"/>
                <a:sym typeface="Anton"/>
              </a:rPr>
              <a:t>¿CÓMO INSTALAR PROGRAMAS Y SOFTWARES?</a:t>
            </a:r>
            <a:endParaRPr sz="3000">
              <a:solidFill>
                <a:schemeClr val="dk1"/>
              </a:solidFill>
              <a:latin typeface="Anton"/>
              <a:ea typeface="Anton"/>
              <a:cs typeface="Anton"/>
              <a:sym typeface="Anton"/>
            </a:endParaRPr>
          </a:p>
        </p:txBody>
      </p:sp>
      <p:pic>
        <p:nvPicPr>
          <p:cNvPr id="163" name="Google Shape;163;p27"/>
          <p:cNvPicPr preferRelativeResize="0"/>
          <p:nvPr/>
        </p:nvPicPr>
        <p:blipFill>
          <a:blip r:embed="rId5">
            <a:alphaModFix/>
          </a:blip>
          <a:stretch>
            <a:fillRect/>
          </a:stretch>
        </p:blipFill>
        <p:spPr>
          <a:xfrm>
            <a:off x="477925" y="3220050"/>
            <a:ext cx="1734925" cy="863150"/>
          </a:xfrm>
          <a:prstGeom prst="rect">
            <a:avLst/>
          </a:prstGeom>
          <a:noFill/>
          <a:ln>
            <a:noFill/>
          </a:ln>
        </p:spPr>
      </p:pic>
      <p:sp>
        <p:nvSpPr>
          <p:cNvPr id="164" name="Google Shape;164;p27"/>
          <p:cNvSpPr txBox="1"/>
          <p:nvPr/>
        </p:nvSpPr>
        <p:spPr>
          <a:xfrm>
            <a:off x="-67750" y="4169100"/>
            <a:ext cx="3036300" cy="446400"/>
          </a:xfrm>
          <a:prstGeom prst="rect">
            <a:avLst/>
          </a:prstGeom>
          <a:noFill/>
          <a:ln>
            <a:noFill/>
          </a:ln>
        </p:spPr>
        <p:txBody>
          <a:bodyPr anchorCtr="0" anchor="t" bIns="91425" lIns="91425" spcFirstLastPara="1" rIns="91425" wrap="square" tIns="91425">
            <a:spAutoFit/>
          </a:bodyPr>
          <a:lstStyle/>
          <a:p>
            <a:pPr indent="0" lvl="0" marL="457200" rtl="0" algn="l">
              <a:lnSpc>
                <a:spcPct val="115000"/>
              </a:lnSpc>
              <a:spcBef>
                <a:spcPts val="0"/>
              </a:spcBef>
              <a:spcAft>
                <a:spcPts val="0"/>
              </a:spcAft>
              <a:buNone/>
            </a:pPr>
            <a:r>
              <a:rPr lang="es-419" sz="1700">
                <a:solidFill>
                  <a:schemeClr val="dk1"/>
                </a:solidFill>
                <a:latin typeface="Helvetica Neue Light"/>
                <a:ea typeface="Helvetica Neue Light"/>
                <a:cs typeface="Helvetica Neue Light"/>
                <a:sym typeface="Helvetica Neue Light"/>
              </a:rPr>
              <a:t>Haz clic en configuración. </a:t>
            </a:r>
            <a:endParaRPr sz="1100"/>
          </a:p>
        </p:txBody>
      </p:sp>
      <p:cxnSp>
        <p:nvCxnSpPr>
          <p:cNvPr id="165" name="Google Shape;165;p27"/>
          <p:cNvCxnSpPr/>
          <p:nvPr/>
        </p:nvCxnSpPr>
        <p:spPr>
          <a:xfrm>
            <a:off x="2288225" y="3651625"/>
            <a:ext cx="523200" cy="0"/>
          </a:xfrm>
          <a:prstGeom prst="straightConnector1">
            <a:avLst/>
          </a:prstGeom>
          <a:noFill/>
          <a:ln cap="flat" cmpd="sng" w="9525">
            <a:solidFill>
              <a:srgbClr val="FF0000"/>
            </a:solidFill>
            <a:prstDash val="solid"/>
            <a:round/>
            <a:headEnd len="med" w="med" type="none"/>
            <a:tailEnd len="med" w="med" type="triangle"/>
          </a:ln>
        </p:spPr>
      </p:cxnSp>
      <p:pic>
        <p:nvPicPr>
          <p:cNvPr id="166" name="Google Shape;166;p27"/>
          <p:cNvPicPr preferRelativeResize="0"/>
          <p:nvPr/>
        </p:nvPicPr>
        <p:blipFill>
          <a:blip r:embed="rId6">
            <a:alphaModFix/>
          </a:blip>
          <a:stretch>
            <a:fillRect/>
          </a:stretch>
        </p:blipFill>
        <p:spPr>
          <a:xfrm>
            <a:off x="2900775" y="2835200"/>
            <a:ext cx="2597600" cy="1453775"/>
          </a:xfrm>
          <a:prstGeom prst="rect">
            <a:avLst/>
          </a:prstGeom>
          <a:noFill/>
          <a:ln>
            <a:noFill/>
          </a:ln>
        </p:spPr>
      </p:pic>
      <p:sp>
        <p:nvSpPr>
          <p:cNvPr id="167" name="Google Shape;167;p27"/>
          <p:cNvSpPr txBox="1"/>
          <p:nvPr/>
        </p:nvSpPr>
        <p:spPr>
          <a:xfrm>
            <a:off x="2900775" y="4287000"/>
            <a:ext cx="3036300" cy="446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s-419" sz="1700">
                <a:solidFill>
                  <a:schemeClr val="dk1"/>
                </a:solidFill>
                <a:latin typeface="Helvetica Neue Light"/>
                <a:ea typeface="Helvetica Neue Light"/>
                <a:cs typeface="Helvetica Neue Light"/>
                <a:sym typeface="Helvetica Neue Light"/>
              </a:rPr>
              <a:t>Luego en calidad. </a:t>
            </a:r>
            <a:endParaRPr sz="1100"/>
          </a:p>
        </p:txBody>
      </p:sp>
      <p:pic>
        <p:nvPicPr>
          <p:cNvPr id="168" name="Google Shape;168;p27"/>
          <p:cNvPicPr preferRelativeResize="0"/>
          <p:nvPr/>
        </p:nvPicPr>
        <p:blipFill>
          <a:blip r:embed="rId7">
            <a:alphaModFix/>
          </a:blip>
          <a:stretch>
            <a:fillRect/>
          </a:stretch>
        </p:blipFill>
        <p:spPr>
          <a:xfrm>
            <a:off x="6160345" y="2848038"/>
            <a:ext cx="1734925" cy="1428106"/>
          </a:xfrm>
          <a:prstGeom prst="rect">
            <a:avLst/>
          </a:prstGeom>
          <a:noFill/>
          <a:ln>
            <a:noFill/>
          </a:ln>
        </p:spPr>
      </p:pic>
      <p:cxnSp>
        <p:nvCxnSpPr>
          <p:cNvPr id="169" name="Google Shape;169;p27"/>
          <p:cNvCxnSpPr/>
          <p:nvPr/>
        </p:nvCxnSpPr>
        <p:spPr>
          <a:xfrm>
            <a:off x="5564825" y="3651625"/>
            <a:ext cx="523200" cy="0"/>
          </a:xfrm>
          <a:prstGeom prst="straightConnector1">
            <a:avLst/>
          </a:prstGeom>
          <a:noFill/>
          <a:ln cap="flat" cmpd="sng" w="9525">
            <a:solidFill>
              <a:srgbClr val="FF0000"/>
            </a:solidFill>
            <a:prstDash val="solid"/>
            <a:round/>
            <a:headEnd len="med" w="med" type="none"/>
            <a:tailEnd len="med" w="med" type="triangle"/>
          </a:ln>
        </p:spPr>
      </p:cxnSp>
      <p:sp>
        <p:nvSpPr>
          <p:cNvPr id="170" name="Google Shape;170;p27"/>
          <p:cNvSpPr txBox="1"/>
          <p:nvPr/>
        </p:nvSpPr>
        <p:spPr>
          <a:xfrm>
            <a:off x="6101175" y="4287000"/>
            <a:ext cx="3036300" cy="446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s-419" sz="1700">
                <a:solidFill>
                  <a:schemeClr val="dk1"/>
                </a:solidFill>
                <a:latin typeface="Helvetica Neue Light"/>
                <a:ea typeface="Helvetica Neue Light"/>
                <a:cs typeface="Helvetica Neue Light"/>
                <a:sym typeface="Helvetica Neue Light"/>
              </a:rPr>
              <a:t>Y por último selecciona 720p.</a:t>
            </a:r>
            <a:endParaRPr sz="11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4" name="Shape 174"/>
        <p:cNvGrpSpPr/>
        <p:nvPr/>
      </p:nvGrpSpPr>
      <p:grpSpPr>
        <a:xfrm>
          <a:off x="0" y="0"/>
          <a:ext cx="0" cy="0"/>
          <a:chOff x="0" y="0"/>
          <a:chExt cx="0" cy="0"/>
        </a:xfrm>
      </p:grpSpPr>
      <p:sp>
        <p:nvSpPr>
          <p:cNvPr id="175" name="Google Shape;175;p28"/>
          <p:cNvSpPr txBox="1"/>
          <p:nvPr/>
        </p:nvSpPr>
        <p:spPr>
          <a:xfrm>
            <a:off x="2022750" y="2009038"/>
            <a:ext cx="5035500" cy="633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419" sz="3600" u="none" cap="none" strike="noStrike">
                <a:solidFill>
                  <a:srgbClr val="121212"/>
                </a:solidFill>
                <a:latin typeface="Anton"/>
                <a:ea typeface="Anton"/>
                <a:cs typeface="Anton"/>
                <a:sym typeface="Anton"/>
              </a:rPr>
              <a:t>NIVELACIÓN</a:t>
            </a:r>
            <a:endParaRPr b="0" i="1" sz="3600" u="none" cap="none" strike="noStrike">
              <a:solidFill>
                <a:srgbClr val="121212"/>
              </a:solidFill>
              <a:latin typeface="Anton"/>
              <a:ea typeface="Anton"/>
              <a:cs typeface="Anton"/>
              <a:sym typeface="Anton"/>
            </a:endParaRPr>
          </a:p>
        </p:txBody>
      </p:sp>
      <p:sp>
        <p:nvSpPr>
          <p:cNvPr id="176" name="Google Shape;176;p28"/>
          <p:cNvSpPr txBox="1"/>
          <p:nvPr/>
        </p:nvSpPr>
        <p:spPr>
          <a:xfrm>
            <a:off x="707225" y="4382850"/>
            <a:ext cx="1731000" cy="475800"/>
          </a:xfrm>
          <a:prstGeom prst="rect">
            <a:avLst/>
          </a:prstGeom>
          <a:noFill/>
          <a:ln>
            <a:noFill/>
          </a:ln>
        </p:spPr>
        <p:txBody>
          <a:bodyPr anchorCtr="0" anchor="ctr"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1800"/>
              <a:buFont typeface="Arial"/>
              <a:buNone/>
            </a:pPr>
            <a:r>
              <a:t/>
            </a:r>
            <a:endParaRPr b="1" i="0" sz="1800" u="none" cap="none" strike="noStrike">
              <a:solidFill>
                <a:srgbClr val="000000"/>
              </a:solidFill>
              <a:latin typeface="Lato"/>
              <a:ea typeface="Lato"/>
              <a:cs typeface="Lato"/>
              <a:sym typeface="Lato"/>
            </a:endParaRPr>
          </a:p>
        </p:txBody>
      </p:sp>
      <p:sp>
        <p:nvSpPr>
          <p:cNvPr id="177" name="Google Shape;177;p28"/>
          <p:cNvSpPr txBox="1"/>
          <p:nvPr/>
        </p:nvSpPr>
        <p:spPr>
          <a:xfrm>
            <a:off x="1631850" y="1643300"/>
            <a:ext cx="5880300" cy="475800"/>
          </a:xfrm>
          <a:prstGeom prst="rect">
            <a:avLst/>
          </a:prstGeom>
          <a:noFill/>
          <a:ln>
            <a:noFill/>
          </a:ln>
        </p:spPr>
        <p:txBody>
          <a:bodyPr anchorCtr="0" anchor="ctr"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2000"/>
              <a:buFont typeface="Arial"/>
              <a:buNone/>
            </a:pPr>
            <a:r>
              <a:rPr b="1" i="0" lang="es-419" sz="2000" u="none" cap="none" strike="noStrike">
                <a:solidFill>
                  <a:srgbClr val="121212"/>
                </a:solidFill>
                <a:latin typeface="Helvetica Neue"/>
                <a:ea typeface="Helvetica Neue"/>
                <a:cs typeface="Helvetica Neue"/>
                <a:sym typeface="Helvetica Neue"/>
              </a:rPr>
              <a:t>     Clase 01. </a:t>
            </a:r>
            <a:r>
              <a:rPr b="0" i="0" lang="es-419" sz="2000" u="none" cap="none" strike="noStrike">
                <a:solidFill>
                  <a:srgbClr val="121212"/>
                </a:solidFill>
                <a:latin typeface="Helvetica Neue Light"/>
                <a:ea typeface="Helvetica Neue Light"/>
                <a:cs typeface="Helvetica Neue Light"/>
                <a:sym typeface="Helvetica Neue Light"/>
              </a:rPr>
              <a:t> React.JS</a:t>
            </a:r>
            <a:endParaRPr b="0" i="0" sz="1400" u="none" cap="none" strike="noStrike">
              <a:solidFill>
                <a:srgbClr val="121212"/>
              </a:solidFill>
              <a:latin typeface="Helvetica Neue Light"/>
              <a:ea typeface="Helvetica Neue Light"/>
              <a:cs typeface="Helvetica Neue Light"/>
              <a:sym typeface="Helvetica Neue Light"/>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EFAB"/>
        </a:solidFill>
      </p:bgPr>
    </p:bg>
    <p:spTree>
      <p:nvGrpSpPr>
        <p:cNvPr id="181" name="Shape 181"/>
        <p:cNvGrpSpPr/>
        <p:nvPr/>
      </p:nvGrpSpPr>
      <p:grpSpPr>
        <a:xfrm>
          <a:off x="0" y="0"/>
          <a:ext cx="0" cy="0"/>
          <a:chOff x="0" y="0"/>
          <a:chExt cx="0" cy="0"/>
        </a:xfrm>
      </p:grpSpPr>
      <p:sp>
        <p:nvSpPr>
          <p:cNvPr id="182" name="Google Shape;182;p29"/>
          <p:cNvSpPr txBox="1"/>
          <p:nvPr/>
        </p:nvSpPr>
        <p:spPr>
          <a:xfrm>
            <a:off x="3979775" y="1134750"/>
            <a:ext cx="4624800" cy="2874000"/>
          </a:xfrm>
          <a:prstGeom prst="rect">
            <a:avLst/>
          </a:prstGeom>
          <a:noFill/>
          <a:ln>
            <a:noFill/>
          </a:ln>
        </p:spPr>
        <p:txBody>
          <a:bodyPr anchorCtr="0" anchor="ctr" bIns="91425" lIns="91425" spcFirstLastPara="1" rIns="91425" wrap="square" tIns="91425">
            <a:noAutofit/>
          </a:bodyPr>
          <a:lstStyle/>
          <a:p>
            <a:pPr indent="-342900" lvl="0" marL="457200" marR="0" rtl="0" algn="l">
              <a:lnSpc>
                <a:spcPct val="115000"/>
              </a:lnSpc>
              <a:spcBef>
                <a:spcPts val="1000"/>
              </a:spcBef>
              <a:spcAft>
                <a:spcPts val="0"/>
              </a:spcAft>
              <a:buClr>
                <a:srgbClr val="000000"/>
              </a:buClr>
              <a:buSzPts val="1800"/>
              <a:buFont typeface="Arial"/>
              <a:buChar char="●"/>
            </a:pPr>
            <a:r>
              <a:rPr b="0" i="0" lang="es-419" sz="1800" u="none" cap="none" strike="noStrike">
                <a:solidFill>
                  <a:srgbClr val="000000"/>
                </a:solidFill>
                <a:latin typeface="Helvetica Neue Light"/>
                <a:ea typeface="Helvetica Neue Light"/>
                <a:cs typeface="Helvetica Neue Light"/>
                <a:sym typeface="Helvetica Neue Light"/>
              </a:rPr>
              <a:t>Repasar fundamentos de JavaScript.</a:t>
            </a:r>
            <a:endParaRPr b="0" i="0" sz="1800" u="none" cap="none" strike="noStrike">
              <a:solidFill>
                <a:srgbClr val="000000"/>
              </a:solidFill>
              <a:latin typeface="Helvetica Neue Light"/>
              <a:ea typeface="Helvetica Neue Light"/>
              <a:cs typeface="Helvetica Neue Light"/>
              <a:sym typeface="Helvetica Neue Light"/>
            </a:endParaRPr>
          </a:p>
          <a:p>
            <a:pPr indent="-342900" lvl="0" marL="457200" marR="0" rtl="0" algn="l">
              <a:lnSpc>
                <a:spcPct val="115000"/>
              </a:lnSpc>
              <a:spcBef>
                <a:spcPts val="1000"/>
              </a:spcBef>
              <a:spcAft>
                <a:spcPts val="0"/>
              </a:spcAft>
              <a:buClr>
                <a:srgbClr val="000000"/>
              </a:buClr>
              <a:buSzPts val="1800"/>
              <a:buFont typeface="Arial"/>
              <a:buChar char="●"/>
            </a:pPr>
            <a:r>
              <a:rPr b="0" i="0" lang="es-419" sz="1800" u="none" cap="none" strike="noStrike">
                <a:solidFill>
                  <a:srgbClr val="000000"/>
                </a:solidFill>
                <a:latin typeface="Helvetica Neue Light"/>
                <a:ea typeface="Helvetica Neue Light"/>
                <a:cs typeface="Helvetica Neue Light"/>
                <a:sym typeface="Helvetica Neue Light"/>
              </a:rPr>
              <a:t>Conocer que es ECMAscript 6.</a:t>
            </a:r>
            <a:endParaRPr b="0" i="0" sz="1800" u="none" cap="none" strike="noStrike">
              <a:solidFill>
                <a:srgbClr val="000000"/>
              </a:solidFill>
              <a:latin typeface="Helvetica Neue Light"/>
              <a:ea typeface="Helvetica Neue Light"/>
              <a:cs typeface="Helvetica Neue Light"/>
              <a:sym typeface="Helvetica Neue Light"/>
            </a:endParaRPr>
          </a:p>
          <a:p>
            <a:pPr indent="-342900" lvl="0" marL="457200" marR="0" rtl="0" algn="l">
              <a:lnSpc>
                <a:spcPct val="115000"/>
              </a:lnSpc>
              <a:spcBef>
                <a:spcPts val="1000"/>
              </a:spcBef>
              <a:spcAft>
                <a:spcPts val="0"/>
              </a:spcAft>
              <a:buClr>
                <a:srgbClr val="000000"/>
              </a:buClr>
              <a:buSzPts val="1800"/>
              <a:buFont typeface="Arial"/>
              <a:buChar char="●"/>
            </a:pPr>
            <a:r>
              <a:rPr b="0" i="0" lang="es-419" sz="1800" u="none" cap="none" strike="noStrike">
                <a:solidFill>
                  <a:srgbClr val="000000"/>
                </a:solidFill>
                <a:latin typeface="Helvetica Neue Light"/>
                <a:ea typeface="Helvetica Neue Light"/>
                <a:cs typeface="Helvetica Neue Light"/>
                <a:sym typeface="Helvetica Neue Light"/>
              </a:rPr>
              <a:t>Comprender el uso de la variable 'this'.</a:t>
            </a:r>
            <a:endParaRPr b="0" i="0" sz="1800" u="none" cap="none" strike="noStrike">
              <a:solidFill>
                <a:srgbClr val="000000"/>
              </a:solidFill>
              <a:latin typeface="Helvetica Neue Light"/>
              <a:ea typeface="Helvetica Neue Light"/>
              <a:cs typeface="Helvetica Neue Light"/>
              <a:sym typeface="Helvetica Neue Light"/>
            </a:endParaRPr>
          </a:p>
          <a:p>
            <a:pPr indent="-342900" lvl="0" marL="457200" marR="0" rtl="0" algn="l">
              <a:lnSpc>
                <a:spcPct val="115000"/>
              </a:lnSpc>
              <a:spcBef>
                <a:spcPts val="1000"/>
              </a:spcBef>
              <a:spcAft>
                <a:spcPts val="0"/>
              </a:spcAft>
              <a:buClr>
                <a:srgbClr val="000000"/>
              </a:buClr>
              <a:buSzPts val="1800"/>
              <a:buFont typeface="Arial"/>
              <a:buChar char="●"/>
            </a:pPr>
            <a:r>
              <a:rPr b="0" i="0" lang="es-419" sz="1800" u="none" cap="none" strike="noStrike">
                <a:solidFill>
                  <a:srgbClr val="000000"/>
                </a:solidFill>
                <a:latin typeface="Helvetica Neue Light"/>
                <a:ea typeface="Helvetica Neue Light"/>
                <a:cs typeface="Helvetica Neue Light"/>
                <a:sym typeface="Helvetica Neue Light"/>
              </a:rPr>
              <a:t>Realizar una introducción a React JS.</a:t>
            </a:r>
            <a:endParaRPr b="0" i="0" sz="1800" u="none" cap="none" strike="noStrike">
              <a:solidFill>
                <a:srgbClr val="000000"/>
              </a:solidFill>
              <a:latin typeface="Helvetica Neue Light"/>
              <a:ea typeface="Helvetica Neue Light"/>
              <a:cs typeface="Helvetica Neue Light"/>
              <a:sym typeface="Helvetica Neue Light"/>
            </a:endParaRPr>
          </a:p>
        </p:txBody>
      </p:sp>
      <p:pic>
        <p:nvPicPr>
          <p:cNvPr id="183" name="Google Shape;183;p29"/>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184" name="Google Shape;184;p29"/>
          <p:cNvSpPr txBox="1"/>
          <p:nvPr/>
        </p:nvSpPr>
        <p:spPr>
          <a:xfrm>
            <a:off x="373850" y="2656900"/>
            <a:ext cx="3632700" cy="9891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3000"/>
              <a:buFont typeface="Arial"/>
              <a:buNone/>
            </a:pPr>
            <a:r>
              <a:rPr b="0" i="1" lang="es-419" sz="3000" u="none" cap="none" strike="noStrike">
                <a:solidFill>
                  <a:srgbClr val="000000"/>
                </a:solidFill>
                <a:latin typeface="Anton"/>
                <a:ea typeface="Anton"/>
                <a:cs typeface="Anton"/>
                <a:sym typeface="Anton"/>
              </a:rPr>
              <a:t>OBJETIVOS DE LA CLASE</a:t>
            </a:r>
            <a:endParaRPr b="0" i="1" sz="3000" u="none" cap="none" strike="noStrike">
              <a:solidFill>
                <a:srgbClr val="000000"/>
              </a:solidFill>
              <a:latin typeface="Anton"/>
              <a:ea typeface="Anton"/>
              <a:cs typeface="Anton"/>
              <a:sym typeface="Anton"/>
            </a:endParaRPr>
          </a:p>
        </p:txBody>
      </p:sp>
      <p:pic>
        <p:nvPicPr>
          <p:cNvPr id="185" name="Google Shape;185;p29"/>
          <p:cNvPicPr preferRelativeResize="0"/>
          <p:nvPr/>
        </p:nvPicPr>
        <p:blipFill rotWithShape="1">
          <a:blip r:embed="rId4">
            <a:alphaModFix/>
          </a:blip>
          <a:srcRect b="0" l="0" r="0" t="0"/>
          <a:stretch/>
        </p:blipFill>
        <p:spPr>
          <a:xfrm>
            <a:off x="1611688" y="1439550"/>
            <a:ext cx="1186525" cy="11865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189" name="Shape 189"/>
        <p:cNvGrpSpPr/>
        <p:nvPr/>
      </p:nvGrpSpPr>
      <p:grpSpPr>
        <a:xfrm>
          <a:off x="0" y="0"/>
          <a:ext cx="0" cy="0"/>
          <a:chOff x="0" y="0"/>
          <a:chExt cx="0" cy="0"/>
        </a:xfrm>
      </p:grpSpPr>
      <p:sp>
        <p:nvSpPr>
          <p:cNvPr id="190" name="Google Shape;190;p30"/>
          <p:cNvSpPr txBox="1"/>
          <p:nvPr/>
        </p:nvSpPr>
        <p:spPr>
          <a:xfrm>
            <a:off x="1398000" y="207720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419" sz="3600" u="none" cap="none" strike="noStrike">
                <a:solidFill>
                  <a:srgbClr val="121212"/>
                </a:solidFill>
                <a:latin typeface="Anton"/>
                <a:ea typeface="Anton"/>
                <a:cs typeface="Anton"/>
                <a:sym typeface="Anton"/>
              </a:rPr>
              <a:t>MAPA DE CONCEPTOS</a:t>
            </a:r>
            <a:endParaRPr b="0" i="1" sz="3600" u="none" cap="none" strike="noStrike">
              <a:solidFill>
                <a:srgbClr val="121212"/>
              </a:solidFill>
              <a:latin typeface="Anton"/>
              <a:ea typeface="Anton"/>
              <a:cs typeface="Anton"/>
              <a:sym typeface="Anton"/>
            </a:endParaRPr>
          </a:p>
        </p:txBody>
      </p:sp>
      <p:pic>
        <p:nvPicPr>
          <p:cNvPr id="191" name="Google Shape;191;p30"/>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95" name="Shape 195"/>
        <p:cNvGrpSpPr/>
        <p:nvPr/>
      </p:nvGrpSpPr>
      <p:grpSpPr>
        <a:xfrm>
          <a:off x="0" y="0"/>
          <a:ext cx="0" cy="0"/>
          <a:chOff x="0" y="0"/>
          <a:chExt cx="0" cy="0"/>
        </a:xfrm>
      </p:grpSpPr>
      <p:sp>
        <p:nvSpPr>
          <p:cNvPr id="196" name="Google Shape;196;p31"/>
          <p:cNvSpPr txBox="1"/>
          <p:nvPr>
            <p:ph type="ctrTitle"/>
          </p:nvPr>
        </p:nvSpPr>
        <p:spPr>
          <a:xfrm>
            <a:off x="176575" y="199288"/>
            <a:ext cx="7552800" cy="4224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5200"/>
              <a:buNone/>
            </a:pPr>
            <a:r>
              <a:rPr i="1" lang="es-419" sz="2000">
                <a:latin typeface="Anton"/>
                <a:ea typeface="Anton"/>
                <a:cs typeface="Anton"/>
                <a:sym typeface="Anton"/>
              </a:rPr>
              <a:t>MAPA DE CONCEPTOS CLASE 1</a:t>
            </a:r>
            <a:endParaRPr i="1" sz="2000">
              <a:latin typeface="Anton"/>
              <a:ea typeface="Anton"/>
              <a:cs typeface="Anton"/>
              <a:sym typeface="Anton"/>
            </a:endParaRPr>
          </a:p>
        </p:txBody>
      </p:sp>
      <p:pic>
        <p:nvPicPr>
          <p:cNvPr id="197" name="Google Shape;197;p31"/>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198" name="Google Shape;198;p31"/>
          <p:cNvPicPr preferRelativeResize="0"/>
          <p:nvPr/>
        </p:nvPicPr>
        <p:blipFill rotWithShape="1">
          <a:blip r:embed="rId4">
            <a:alphaModFix/>
          </a:blip>
          <a:srcRect b="0" l="0" r="0" t="0"/>
          <a:stretch/>
        </p:blipFill>
        <p:spPr>
          <a:xfrm>
            <a:off x="7423862" y="90575"/>
            <a:ext cx="1634174" cy="639850"/>
          </a:xfrm>
          <a:prstGeom prst="rect">
            <a:avLst/>
          </a:prstGeom>
          <a:noFill/>
          <a:ln>
            <a:noFill/>
          </a:ln>
        </p:spPr>
      </p:pic>
      <p:cxnSp>
        <p:nvCxnSpPr>
          <p:cNvPr id="199" name="Google Shape;199;p31"/>
          <p:cNvCxnSpPr>
            <a:endCxn id="200" idx="0"/>
          </p:cNvCxnSpPr>
          <p:nvPr/>
        </p:nvCxnSpPr>
        <p:spPr>
          <a:xfrm>
            <a:off x="1344950" y="1755375"/>
            <a:ext cx="0" cy="1494600"/>
          </a:xfrm>
          <a:prstGeom prst="straightConnector1">
            <a:avLst/>
          </a:prstGeom>
          <a:noFill/>
          <a:ln cap="flat" cmpd="sng" w="9525">
            <a:solidFill>
              <a:srgbClr val="CCCCCC"/>
            </a:solidFill>
            <a:prstDash val="solid"/>
            <a:round/>
            <a:headEnd len="med" w="med" type="oval"/>
            <a:tailEnd len="med" w="med" type="oval"/>
          </a:ln>
        </p:spPr>
      </p:cxnSp>
      <p:sp>
        <p:nvSpPr>
          <p:cNvPr id="200" name="Google Shape;200;p31"/>
          <p:cNvSpPr/>
          <p:nvPr/>
        </p:nvSpPr>
        <p:spPr>
          <a:xfrm>
            <a:off x="618500" y="3249975"/>
            <a:ext cx="1452900" cy="602400"/>
          </a:xfrm>
          <a:prstGeom prst="rect">
            <a:avLst/>
          </a:prstGeom>
          <a:solidFill>
            <a:srgbClr val="434343"/>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s-419" sz="1100" u="none" cap="none" strike="noStrike">
                <a:solidFill>
                  <a:srgbClr val="FFFFFF"/>
                </a:solidFill>
                <a:latin typeface="Helvetica Neue"/>
                <a:ea typeface="Helvetica Neue"/>
                <a:cs typeface="Helvetica Neue"/>
                <a:sym typeface="Helvetica Neue"/>
              </a:rPr>
              <a:t>Los inicios de React JS</a:t>
            </a:r>
            <a:endParaRPr b="0" i="0" sz="1100" u="none" cap="none" strike="noStrike">
              <a:solidFill>
                <a:srgbClr val="FFFFFF"/>
              </a:solidFill>
              <a:latin typeface="Helvetica Neue"/>
              <a:ea typeface="Helvetica Neue"/>
              <a:cs typeface="Helvetica Neue"/>
              <a:sym typeface="Helvetica Neue"/>
            </a:endParaRPr>
          </a:p>
        </p:txBody>
      </p:sp>
      <p:sp>
        <p:nvSpPr>
          <p:cNvPr id="201" name="Google Shape;201;p31"/>
          <p:cNvSpPr/>
          <p:nvPr/>
        </p:nvSpPr>
        <p:spPr>
          <a:xfrm>
            <a:off x="618500" y="1152978"/>
            <a:ext cx="1452900" cy="602400"/>
          </a:xfrm>
          <a:prstGeom prst="rect">
            <a:avLst/>
          </a:prstGeom>
          <a:solidFill>
            <a:srgbClr val="434343"/>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s-419" sz="1100" u="none" cap="none" strike="noStrike">
                <a:solidFill>
                  <a:srgbClr val="FFFFFF"/>
                </a:solidFill>
                <a:latin typeface="Helvetica Neue"/>
                <a:ea typeface="Helvetica Neue"/>
                <a:cs typeface="Helvetica Neue"/>
                <a:sym typeface="Helvetica Neue"/>
              </a:rPr>
              <a:t>Nivelación HTML, CSS y JS</a:t>
            </a:r>
            <a:endParaRPr b="0" i="0" sz="1100" u="none" cap="none" strike="noStrike">
              <a:solidFill>
                <a:srgbClr val="FFFFFF"/>
              </a:solidFill>
              <a:latin typeface="Helvetica Neue"/>
              <a:ea typeface="Helvetica Neue"/>
              <a:cs typeface="Helvetica Neue"/>
              <a:sym typeface="Helvetica Neue"/>
            </a:endParaRPr>
          </a:p>
        </p:txBody>
      </p:sp>
      <p:cxnSp>
        <p:nvCxnSpPr>
          <p:cNvPr id="202" name="Google Shape;202;p31"/>
          <p:cNvCxnSpPr/>
          <p:nvPr/>
        </p:nvCxnSpPr>
        <p:spPr>
          <a:xfrm>
            <a:off x="2076075" y="1485513"/>
            <a:ext cx="958200" cy="0"/>
          </a:xfrm>
          <a:prstGeom prst="straightConnector1">
            <a:avLst/>
          </a:prstGeom>
          <a:noFill/>
          <a:ln cap="flat" cmpd="sng" w="9525">
            <a:solidFill>
              <a:srgbClr val="CCCCCC"/>
            </a:solidFill>
            <a:prstDash val="solid"/>
            <a:round/>
            <a:headEnd len="med" w="med" type="oval"/>
            <a:tailEnd len="med" w="med" type="oval"/>
          </a:ln>
        </p:spPr>
      </p:cxnSp>
      <p:sp>
        <p:nvSpPr>
          <p:cNvPr id="203" name="Google Shape;203;p31"/>
          <p:cNvSpPr/>
          <p:nvPr/>
        </p:nvSpPr>
        <p:spPr>
          <a:xfrm>
            <a:off x="3034400" y="1320213"/>
            <a:ext cx="1548600" cy="3306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s-419" sz="1100" u="none" cap="none" strike="noStrike">
                <a:solidFill>
                  <a:srgbClr val="222222"/>
                </a:solidFill>
                <a:latin typeface="Helvetica Neue"/>
                <a:ea typeface="Helvetica Neue"/>
                <a:cs typeface="Helvetica Neue"/>
                <a:sym typeface="Helvetica Neue"/>
              </a:rPr>
              <a:t>HTML</a:t>
            </a:r>
            <a:endParaRPr b="0" i="0" sz="1100" u="none" cap="none" strike="noStrike">
              <a:solidFill>
                <a:srgbClr val="222222"/>
              </a:solidFill>
              <a:latin typeface="Helvetica Neue"/>
              <a:ea typeface="Helvetica Neue"/>
              <a:cs typeface="Helvetica Neue"/>
              <a:sym typeface="Helvetica Neue"/>
            </a:endParaRPr>
          </a:p>
        </p:txBody>
      </p:sp>
      <p:cxnSp>
        <p:nvCxnSpPr>
          <p:cNvPr id="204" name="Google Shape;204;p31"/>
          <p:cNvCxnSpPr/>
          <p:nvPr/>
        </p:nvCxnSpPr>
        <p:spPr>
          <a:xfrm>
            <a:off x="2076075" y="1485513"/>
            <a:ext cx="958200" cy="430800"/>
          </a:xfrm>
          <a:prstGeom prst="bentConnector3">
            <a:avLst>
              <a:gd fmla="val 50000" name="adj1"/>
            </a:avLst>
          </a:prstGeom>
          <a:noFill/>
          <a:ln cap="flat" cmpd="sng" w="9525">
            <a:solidFill>
              <a:srgbClr val="CCCCCC"/>
            </a:solidFill>
            <a:prstDash val="solid"/>
            <a:round/>
            <a:headEnd len="sm" w="sm" type="none"/>
            <a:tailEnd len="med" w="med" type="oval"/>
          </a:ln>
        </p:spPr>
      </p:cxnSp>
      <p:sp>
        <p:nvSpPr>
          <p:cNvPr id="205" name="Google Shape;205;p31"/>
          <p:cNvSpPr/>
          <p:nvPr/>
        </p:nvSpPr>
        <p:spPr>
          <a:xfrm>
            <a:off x="3034400" y="1753063"/>
            <a:ext cx="1548600" cy="3306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s-419" sz="1100" u="none" cap="none" strike="noStrike">
                <a:solidFill>
                  <a:srgbClr val="222222"/>
                </a:solidFill>
                <a:latin typeface="Helvetica Neue"/>
                <a:ea typeface="Helvetica Neue"/>
                <a:cs typeface="Helvetica Neue"/>
                <a:sym typeface="Helvetica Neue"/>
              </a:rPr>
              <a:t>DOM</a:t>
            </a:r>
            <a:endParaRPr b="0" i="0" sz="1100" u="none" cap="none" strike="noStrike">
              <a:solidFill>
                <a:srgbClr val="222222"/>
              </a:solidFill>
              <a:latin typeface="Helvetica Neue"/>
              <a:ea typeface="Helvetica Neue"/>
              <a:cs typeface="Helvetica Neue"/>
              <a:sym typeface="Helvetica Neue"/>
            </a:endParaRPr>
          </a:p>
        </p:txBody>
      </p:sp>
      <p:cxnSp>
        <p:nvCxnSpPr>
          <p:cNvPr id="206" name="Google Shape;206;p31"/>
          <p:cNvCxnSpPr>
            <a:endCxn id="207" idx="1"/>
          </p:cNvCxnSpPr>
          <p:nvPr/>
        </p:nvCxnSpPr>
        <p:spPr>
          <a:xfrm>
            <a:off x="2071400" y="1485413"/>
            <a:ext cx="969300" cy="865800"/>
          </a:xfrm>
          <a:prstGeom prst="bentConnector3">
            <a:avLst>
              <a:gd fmla="val 50000" name="adj1"/>
            </a:avLst>
          </a:prstGeom>
          <a:noFill/>
          <a:ln cap="flat" cmpd="sng" w="9525">
            <a:solidFill>
              <a:srgbClr val="CCCCCC"/>
            </a:solidFill>
            <a:prstDash val="solid"/>
            <a:round/>
            <a:headEnd len="sm" w="sm" type="none"/>
            <a:tailEnd len="med" w="med" type="oval"/>
          </a:ln>
        </p:spPr>
      </p:cxnSp>
      <p:sp>
        <p:nvSpPr>
          <p:cNvPr id="207" name="Google Shape;207;p31"/>
          <p:cNvSpPr/>
          <p:nvPr/>
        </p:nvSpPr>
        <p:spPr>
          <a:xfrm>
            <a:off x="3040700" y="2185913"/>
            <a:ext cx="1535700" cy="3306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s-419" sz="1100" u="none" cap="none" strike="noStrike">
                <a:solidFill>
                  <a:srgbClr val="222222"/>
                </a:solidFill>
                <a:latin typeface="Helvetica Neue"/>
                <a:ea typeface="Helvetica Neue"/>
                <a:cs typeface="Helvetica Neue"/>
                <a:sym typeface="Helvetica Neue"/>
              </a:rPr>
              <a:t>CSS</a:t>
            </a:r>
            <a:endParaRPr b="0" i="0" sz="1100" u="none" cap="none" strike="noStrike">
              <a:solidFill>
                <a:srgbClr val="222222"/>
              </a:solidFill>
              <a:latin typeface="Helvetica Neue"/>
              <a:ea typeface="Helvetica Neue"/>
              <a:cs typeface="Helvetica Neue"/>
              <a:sym typeface="Helvetica Neue"/>
            </a:endParaRPr>
          </a:p>
        </p:txBody>
      </p:sp>
      <p:cxnSp>
        <p:nvCxnSpPr>
          <p:cNvPr id="208" name="Google Shape;208;p31"/>
          <p:cNvCxnSpPr/>
          <p:nvPr/>
        </p:nvCxnSpPr>
        <p:spPr>
          <a:xfrm>
            <a:off x="4572000" y="1485513"/>
            <a:ext cx="958200" cy="0"/>
          </a:xfrm>
          <a:prstGeom prst="straightConnector1">
            <a:avLst/>
          </a:prstGeom>
          <a:noFill/>
          <a:ln cap="flat" cmpd="sng" w="9525">
            <a:solidFill>
              <a:srgbClr val="CCCCCC"/>
            </a:solidFill>
            <a:prstDash val="solid"/>
            <a:round/>
            <a:headEnd len="med" w="med" type="oval"/>
            <a:tailEnd len="med" w="med" type="oval"/>
          </a:ln>
        </p:spPr>
      </p:cxnSp>
      <p:sp>
        <p:nvSpPr>
          <p:cNvPr id="209" name="Google Shape;209;p31"/>
          <p:cNvSpPr/>
          <p:nvPr/>
        </p:nvSpPr>
        <p:spPr>
          <a:xfrm>
            <a:off x="5530325" y="1320213"/>
            <a:ext cx="1548600" cy="3306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s-419" sz="1100" u="none" cap="none" strike="noStrike">
                <a:solidFill>
                  <a:srgbClr val="222222"/>
                </a:solidFill>
                <a:latin typeface="Helvetica Neue"/>
                <a:ea typeface="Helvetica Neue"/>
                <a:cs typeface="Helvetica Neue"/>
                <a:sym typeface="Helvetica Neue"/>
              </a:rPr>
              <a:t>HTML5</a:t>
            </a:r>
            <a:endParaRPr b="0" i="0" sz="1100" u="none" cap="none" strike="noStrike">
              <a:solidFill>
                <a:srgbClr val="222222"/>
              </a:solidFill>
              <a:latin typeface="Helvetica Neue"/>
              <a:ea typeface="Helvetica Neue"/>
              <a:cs typeface="Helvetica Neue"/>
              <a:sym typeface="Helvetica Neue"/>
            </a:endParaRPr>
          </a:p>
        </p:txBody>
      </p:sp>
      <p:cxnSp>
        <p:nvCxnSpPr>
          <p:cNvPr id="210" name="Google Shape;210;p31"/>
          <p:cNvCxnSpPr/>
          <p:nvPr/>
        </p:nvCxnSpPr>
        <p:spPr>
          <a:xfrm flipH="1" rot="-5400000">
            <a:off x="1905500" y="1651313"/>
            <a:ext cx="1299600" cy="967800"/>
          </a:xfrm>
          <a:prstGeom prst="bentConnector3">
            <a:avLst>
              <a:gd fmla="val 0" name="adj1"/>
            </a:avLst>
          </a:prstGeom>
          <a:noFill/>
          <a:ln cap="flat" cmpd="sng" w="9525">
            <a:solidFill>
              <a:srgbClr val="CCCCCC"/>
            </a:solidFill>
            <a:prstDash val="solid"/>
            <a:round/>
            <a:headEnd len="sm" w="sm" type="none"/>
            <a:tailEnd len="med" w="med" type="oval"/>
          </a:ln>
        </p:spPr>
      </p:cxnSp>
      <p:sp>
        <p:nvSpPr>
          <p:cNvPr id="211" name="Google Shape;211;p31"/>
          <p:cNvSpPr/>
          <p:nvPr/>
        </p:nvSpPr>
        <p:spPr>
          <a:xfrm>
            <a:off x="3040225" y="2620163"/>
            <a:ext cx="1535700" cy="3306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s-419" sz="1100" u="none" cap="none" strike="noStrike">
                <a:solidFill>
                  <a:srgbClr val="222222"/>
                </a:solidFill>
                <a:latin typeface="Helvetica Neue"/>
                <a:ea typeface="Helvetica Neue"/>
                <a:cs typeface="Helvetica Neue"/>
                <a:sym typeface="Helvetica Neue"/>
              </a:rPr>
              <a:t>JS</a:t>
            </a:r>
            <a:endParaRPr b="0" i="0" sz="1100" u="none" cap="none" strike="noStrike">
              <a:solidFill>
                <a:srgbClr val="222222"/>
              </a:solidFill>
              <a:latin typeface="Helvetica Neue"/>
              <a:ea typeface="Helvetica Neue"/>
              <a:cs typeface="Helvetica Neue"/>
              <a:sym typeface="Helvetica Neue"/>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EFAB"/>
        </a:solidFill>
      </p:bgPr>
    </p:bg>
    <p:spTree>
      <p:nvGrpSpPr>
        <p:cNvPr id="215" name="Shape 215"/>
        <p:cNvGrpSpPr/>
        <p:nvPr/>
      </p:nvGrpSpPr>
      <p:grpSpPr>
        <a:xfrm>
          <a:off x="0" y="0"/>
          <a:ext cx="0" cy="0"/>
          <a:chOff x="0" y="0"/>
          <a:chExt cx="0" cy="0"/>
        </a:xfrm>
      </p:grpSpPr>
      <p:pic>
        <p:nvPicPr>
          <p:cNvPr id="216" name="Google Shape;216;p32"/>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217" name="Google Shape;217;p32"/>
          <p:cNvSpPr txBox="1"/>
          <p:nvPr/>
        </p:nvSpPr>
        <p:spPr>
          <a:xfrm>
            <a:off x="2039325" y="2077200"/>
            <a:ext cx="5073300" cy="9891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3000"/>
              <a:buFont typeface="Arial"/>
              <a:buNone/>
            </a:pPr>
            <a:r>
              <a:rPr b="0" i="1" lang="es-419" sz="3000" u="none" cap="none" strike="noStrike">
                <a:solidFill>
                  <a:srgbClr val="000000"/>
                </a:solidFill>
                <a:latin typeface="Anton"/>
                <a:ea typeface="Anton"/>
                <a:cs typeface="Anton"/>
                <a:sym typeface="Anton"/>
              </a:rPr>
              <a:t>MOMENTO DE EXPOSICIÓN DOCENTE</a:t>
            </a:r>
            <a:endParaRPr b="0" i="1" sz="3000" u="none" cap="none" strike="noStrike">
              <a:solidFill>
                <a:srgbClr val="000000"/>
              </a:solidFill>
              <a:latin typeface="Anton"/>
              <a:ea typeface="Anton"/>
              <a:cs typeface="Anton"/>
              <a:sym typeface="Anton"/>
            </a:endParaRPr>
          </a:p>
        </p:txBody>
      </p:sp>
      <p:pic>
        <p:nvPicPr>
          <p:cNvPr id="218" name="Google Shape;218;p32"/>
          <p:cNvPicPr preferRelativeResize="0"/>
          <p:nvPr/>
        </p:nvPicPr>
        <p:blipFill rotWithShape="1">
          <a:blip r:embed="rId4">
            <a:alphaModFix/>
          </a:blip>
          <a:srcRect b="0" l="0" r="0" t="0"/>
          <a:stretch/>
        </p:blipFill>
        <p:spPr>
          <a:xfrm>
            <a:off x="3978725" y="701387"/>
            <a:ext cx="1186525" cy="11865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22" name="Shape 222"/>
        <p:cNvGrpSpPr/>
        <p:nvPr/>
      </p:nvGrpSpPr>
      <p:grpSpPr>
        <a:xfrm>
          <a:off x="0" y="0"/>
          <a:ext cx="0" cy="0"/>
          <a:chOff x="0" y="0"/>
          <a:chExt cx="0" cy="0"/>
        </a:xfrm>
      </p:grpSpPr>
      <p:sp>
        <p:nvSpPr>
          <p:cNvPr id="223" name="Google Shape;223;p33"/>
          <p:cNvSpPr txBox="1"/>
          <p:nvPr/>
        </p:nvSpPr>
        <p:spPr>
          <a:xfrm>
            <a:off x="1951500" y="2077200"/>
            <a:ext cx="5241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419" sz="3600" u="none" cap="none" strike="noStrike">
                <a:solidFill>
                  <a:srgbClr val="E0FF00"/>
                </a:solidFill>
                <a:latin typeface="Anton"/>
                <a:ea typeface="Anton"/>
                <a:cs typeface="Anton"/>
                <a:sym typeface="Anton"/>
              </a:rPr>
              <a:t>NIVELACIÓN</a:t>
            </a:r>
            <a:endParaRPr b="0" i="1" sz="3600" u="none" cap="none" strike="noStrike">
              <a:solidFill>
                <a:srgbClr val="E0FF00"/>
              </a:solidFill>
              <a:latin typeface="Anton"/>
              <a:ea typeface="Anton"/>
              <a:cs typeface="Anton"/>
              <a:sym typeface="Anton"/>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65" name="Shape 65"/>
        <p:cNvGrpSpPr/>
        <p:nvPr/>
      </p:nvGrpSpPr>
      <p:grpSpPr>
        <a:xfrm>
          <a:off x="0" y="0"/>
          <a:ext cx="0" cy="0"/>
          <a:chOff x="0" y="0"/>
          <a:chExt cx="0" cy="0"/>
        </a:xfrm>
      </p:grpSpPr>
      <p:sp>
        <p:nvSpPr>
          <p:cNvPr id="66" name="Google Shape;66;p16"/>
          <p:cNvSpPr txBox="1"/>
          <p:nvPr/>
        </p:nvSpPr>
        <p:spPr>
          <a:xfrm>
            <a:off x="1398000" y="552325"/>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419" sz="3600" u="none" cap="none" strike="noStrike">
                <a:solidFill>
                  <a:srgbClr val="121212"/>
                </a:solidFill>
                <a:latin typeface="Anton"/>
                <a:ea typeface="Anton"/>
                <a:cs typeface="Anton"/>
                <a:sym typeface="Anton"/>
              </a:rPr>
              <a:t>PRESENTACIÓN DE ESTUDIANTES</a:t>
            </a:r>
            <a:endParaRPr b="0" i="1" sz="3600" u="none" cap="none" strike="noStrike">
              <a:solidFill>
                <a:srgbClr val="121212"/>
              </a:solidFill>
              <a:latin typeface="Anton"/>
              <a:ea typeface="Anton"/>
              <a:cs typeface="Anton"/>
              <a:sym typeface="Anton"/>
            </a:endParaRPr>
          </a:p>
        </p:txBody>
      </p:sp>
      <p:sp>
        <p:nvSpPr>
          <p:cNvPr id="67" name="Google Shape;67;p16"/>
          <p:cNvSpPr txBox="1"/>
          <p:nvPr/>
        </p:nvSpPr>
        <p:spPr>
          <a:xfrm>
            <a:off x="4310850" y="1317000"/>
            <a:ext cx="3516300" cy="27666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0" i="0" lang="es-419" sz="2400" u="none" cap="none" strike="noStrike">
                <a:solidFill>
                  <a:srgbClr val="222222"/>
                </a:solidFill>
                <a:latin typeface="Helvetica Neue"/>
                <a:ea typeface="Helvetica Neue"/>
                <a:cs typeface="Helvetica Neue"/>
                <a:sym typeface="Helvetica Neue"/>
              </a:rPr>
              <a:t>Por encuestas de Zoom:</a:t>
            </a:r>
            <a:endParaRPr b="0" i="0" sz="2400" u="none" cap="none" strike="noStrike">
              <a:solidFill>
                <a:srgbClr val="222222"/>
              </a:solidFill>
              <a:latin typeface="Helvetica Neue"/>
              <a:ea typeface="Helvetica Neue"/>
              <a:cs typeface="Helvetica Neue"/>
              <a:sym typeface="Helvetica Neue"/>
            </a:endParaRPr>
          </a:p>
          <a:p>
            <a:pPr indent="-342900" lvl="0" marL="457200" marR="0" rtl="0" algn="l">
              <a:lnSpc>
                <a:spcPct val="100000"/>
              </a:lnSpc>
              <a:spcBef>
                <a:spcPts val="0"/>
              </a:spcBef>
              <a:spcAft>
                <a:spcPts val="0"/>
              </a:spcAft>
              <a:buClr>
                <a:srgbClr val="222222"/>
              </a:buClr>
              <a:buSzPts val="1800"/>
              <a:buFont typeface="Helvetica Neue Light"/>
              <a:buAutoNum type="arabicPeriod"/>
            </a:pPr>
            <a:r>
              <a:rPr b="0" i="0" lang="es-419" sz="1800" u="none" cap="none" strike="noStrike">
                <a:solidFill>
                  <a:srgbClr val="222222"/>
                </a:solidFill>
                <a:latin typeface="Helvetica Neue Light"/>
                <a:ea typeface="Helvetica Neue Light"/>
                <a:cs typeface="Helvetica Neue Light"/>
                <a:sym typeface="Helvetica Neue Light"/>
              </a:rPr>
              <a:t>País</a:t>
            </a:r>
            <a:endParaRPr b="0" i="0" sz="1800" u="none" cap="none" strike="noStrike">
              <a:solidFill>
                <a:srgbClr val="222222"/>
              </a:solidFill>
              <a:latin typeface="Helvetica Neue Light"/>
              <a:ea typeface="Helvetica Neue Light"/>
              <a:cs typeface="Helvetica Neue Light"/>
              <a:sym typeface="Helvetica Neue Light"/>
            </a:endParaRPr>
          </a:p>
          <a:p>
            <a:pPr indent="-342900" lvl="0" marL="457200" marR="0" rtl="0" algn="l">
              <a:lnSpc>
                <a:spcPct val="100000"/>
              </a:lnSpc>
              <a:spcBef>
                <a:spcPts val="0"/>
              </a:spcBef>
              <a:spcAft>
                <a:spcPts val="0"/>
              </a:spcAft>
              <a:buClr>
                <a:srgbClr val="222222"/>
              </a:buClr>
              <a:buSzPts val="1800"/>
              <a:buFont typeface="Helvetica Neue Light"/>
              <a:buAutoNum type="arabicPeriod"/>
            </a:pPr>
            <a:r>
              <a:rPr b="0" i="0" lang="es-419" sz="1800" u="none" cap="none" strike="noStrike">
                <a:solidFill>
                  <a:srgbClr val="222222"/>
                </a:solidFill>
                <a:latin typeface="Helvetica Neue Light"/>
                <a:ea typeface="Helvetica Neue Light"/>
                <a:cs typeface="Helvetica Neue Light"/>
                <a:sym typeface="Helvetica Neue Light"/>
              </a:rPr>
              <a:t>Conocimientos previos en (temática del curso)</a:t>
            </a:r>
            <a:endParaRPr b="0" i="0" sz="1800" u="none" cap="none" strike="noStrike">
              <a:solidFill>
                <a:srgbClr val="222222"/>
              </a:solidFill>
              <a:latin typeface="Helvetica Neue Light"/>
              <a:ea typeface="Helvetica Neue Light"/>
              <a:cs typeface="Helvetica Neue Light"/>
              <a:sym typeface="Helvetica Neue Light"/>
            </a:endParaRPr>
          </a:p>
          <a:p>
            <a:pPr indent="-342900" lvl="0" marL="457200" marR="0" rtl="0" algn="l">
              <a:lnSpc>
                <a:spcPct val="100000"/>
              </a:lnSpc>
              <a:spcBef>
                <a:spcPts val="0"/>
              </a:spcBef>
              <a:spcAft>
                <a:spcPts val="0"/>
              </a:spcAft>
              <a:buClr>
                <a:srgbClr val="222222"/>
              </a:buClr>
              <a:buSzPts val="1800"/>
              <a:buFont typeface="Helvetica Neue Light"/>
              <a:buAutoNum type="arabicPeriod"/>
            </a:pPr>
            <a:r>
              <a:rPr b="0" i="0" lang="es-419" sz="1800" u="none" cap="none" strike="noStrike">
                <a:solidFill>
                  <a:srgbClr val="222222"/>
                </a:solidFill>
                <a:latin typeface="Helvetica Neue Light"/>
                <a:ea typeface="Helvetica Neue Light"/>
                <a:cs typeface="Helvetica Neue Light"/>
                <a:sym typeface="Helvetica Neue Light"/>
              </a:rPr>
              <a:t>¿Por qué elegiste el curso?</a:t>
            </a:r>
            <a:endParaRPr b="0" i="0" sz="2400" u="none" cap="none" strike="noStrike">
              <a:solidFill>
                <a:srgbClr val="222222"/>
              </a:solidFill>
              <a:latin typeface="Helvetica Neue Light"/>
              <a:ea typeface="Helvetica Neue Light"/>
              <a:cs typeface="Helvetica Neue Light"/>
              <a:sym typeface="Helvetica Neue Light"/>
            </a:endParaRPr>
          </a:p>
        </p:txBody>
      </p:sp>
      <p:sp>
        <p:nvSpPr>
          <p:cNvPr id="68" name="Google Shape;68;p16"/>
          <p:cNvSpPr/>
          <p:nvPr/>
        </p:nvSpPr>
        <p:spPr>
          <a:xfrm>
            <a:off x="1585225" y="1716364"/>
            <a:ext cx="1533000" cy="1533000"/>
          </a:xfrm>
          <a:prstGeom prst="ellipse">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9" name="Google Shape;69;p16"/>
          <p:cNvPicPr preferRelativeResize="0"/>
          <p:nvPr/>
        </p:nvPicPr>
        <p:blipFill rotWithShape="1">
          <a:blip r:embed="rId3">
            <a:alphaModFix/>
          </a:blip>
          <a:srcRect b="0" l="0" r="0" t="0"/>
          <a:stretch/>
        </p:blipFill>
        <p:spPr>
          <a:xfrm>
            <a:off x="1657621" y="1762239"/>
            <a:ext cx="1549155" cy="1549151"/>
          </a:xfrm>
          <a:prstGeom prst="rect">
            <a:avLst/>
          </a:prstGeom>
          <a:noFill/>
          <a:ln>
            <a:noFill/>
          </a:ln>
        </p:spPr>
      </p:pic>
      <p:pic>
        <p:nvPicPr>
          <p:cNvPr id="70" name="Google Shape;70;p16"/>
          <p:cNvPicPr preferRelativeResize="0"/>
          <p:nvPr/>
        </p:nvPicPr>
        <p:blipFill rotWithShape="1">
          <a:blip r:embed="rId4">
            <a:alphaModFix/>
          </a:blip>
          <a:srcRect b="0" l="0" r="0" t="0"/>
          <a:stretch/>
        </p:blipFill>
        <p:spPr>
          <a:xfrm>
            <a:off x="7567925" y="4659625"/>
            <a:ext cx="1186526" cy="330675"/>
          </a:xfrm>
          <a:prstGeom prst="rect">
            <a:avLst/>
          </a:prstGeom>
          <a:noFill/>
          <a:ln>
            <a:noFill/>
          </a:ln>
        </p:spPr>
      </p:pic>
      <p:pic>
        <p:nvPicPr>
          <p:cNvPr id="71" name="Google Shape;71;p16"/>
          <p:cNvPicPr preferRelativeResize="0"/>
          <p:nvPr/>
        </p:nvPicPr>
        <p:blipFill rotWithShape="1">
          <a:blip r:embed="rId5">
            <a:alphaModFix/>
          </a:blip>
          <a:srcRect b="0" l="-28965" r="0" t="-28965"/>
          <a:stretch/>
        </p:blipFill>
        <p:spPr>
          <a:xfrm>
            <a:off x="4468288" y="3711625"/>
            <a:ext cx="657225" cy="485775"/>
          </a:xfrm>
          <a:prstGeom prst="rect">
            <a:avLst/>
          </a:prstGeom>
          <a:noFill/>
          <a:ln>
            <a:noFill/>
          </a:ln>
          <a:effectLst>
            <a:outerShdw blurRad="57150" rotWithShape="0" algn="bl" dir="5400000" dist="19050">
              <a:srgbClr val="000000">
                <a:alpha val="48235"/>
              </a:srgbClr>
            </a:outerShdw>
            <a:reflection blurRad="0" dir="5400000" dist="38100" endA="0" endPos="30000" fadeDir="5400012" kx="0" rotWithShape="0" algn="bl" stPos="0" sy="-100000" ky="0"/>
          </a:effectLst>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34"/>
          <p:cNvSpPr txBox="1"/>
          <p:nvPr/>
        </p:nvSpPr>
        <p:spPr>
          <a:xfrm>
            <a:off x="852150" y="2333400"/>
            <a:ext cx="7439700" cy="17697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000"/>
              <a:buFont typeface="Arial"/>
              <a:buNone/>
            </a:pPr>
            <a:r>
              <a:rPr b="1" i="0" lang="es-419" sz="2000" u="none" cap="none" strike="noStrike">
                <a:solidFill>
                  <a:schemeClr val="dk1"/>
                </a:solidFill>
                <a:highlight>
                  <a:srgbClr val="FFFFFF"/>
                </a:highlight>
                <a:latin typeface="Helvetica Neue"/>
                <a:ea typeface="Helvetica Neue"/>
                <a:cs typeface="Helvetica Neue"/>
                <a:sym typeface="Helvetica Neue"/>
              </a:rPr>
              <a:t>React JS </a:t>
            </a:r>
            <a:r>
              <a:rPr b="0" i="0" lang="es-419" sz="2000" u="none" cap="none" strike="noStrike">
                <a:solidFill>
                  <a:schemeClr val="dk1"/>
                </a:solidFill>
                <a:highlight>
                  <a:srgbClr val="FFFFFF"/>
                </a:highlight>
                <a:latin typeface="Helvetica Neue Light"/>
                <a:ea typeface="Helvetica Neue Light"/>
                <a:cs typeface="Helvetica Neue Light"/>
                <a:sym typeface="Helvetica Neue Light"/>
              </a:rPr>
              <a:t>es una biblioteca para </a:t>
            </a:r>
            <a:r>
              <a:rPr b="1" i="0" lang="es-419" sz="2000" u="none" cap="none" strike="noStrike">
                <a:solidFill>
                  <a:schemeClr val="dk1"/>
                </a:solidFill>
                <a:highlight>
                  <a:srgbClr val="FFFFFF"/>
                </a:highlight>
                <a:latin typeface="Helvetica Neue"/>
                <a:ea typeface="Helvetica Neue"/>
                <a:cs typeface="Helvetica Neue"/>
                <a:sym typeface="Helvetica Neue"/>
              </a:rPr>
              <a:t>desarrollo web</a:t>
            </a:r>
            <a:r>
              <a:rPr b="0" i="0" lang="es-419" sz="2000" u="none" cap="none" strike="noStrike">
                <a:solidFill>
                  <a:schemeClr val="dk1"/>
                </a:solidFill>
                <a:highlight>
                  <a:srgbClr val="FFFFFF"/>
                </a:highlight>
                <a:latin typeface="Helvetica Neue Light"/>
                <a:ea typeface="Helvetica Neue Light"/>
                <a:cs typeface="Helvetica Neue Light"/>
                <a:sym typeface="Helvetica Neue Light"/>
              </a:rPr>
              <a:t>, por lo cual debemos contar con conocimientos mínimos sobre los lenguajes que el navegador web interpreta.</a:t>
            </a:r>
            <a:endParaRPr b="0" i="0" sz="1400" u="none" cap="none" strike="noStrike">
              <a:solidFill>
                <a:srgbClr val="000000"/>
              </a:solidFill>
              <a:latin typeface="Arial"/>
              <a:ea typeface="Arial"/>
              <a:cs typeface="Arial"/>
              <a:sym typeface="Arial"/>
            </a:endParaRPr>
          </a:p>
          <a:p>
            <a:pPr indent="0" lvl="0" marL="0" marR="0" rtl="0" algn="ctr">
              <a:lnSpc>
                <a:spcPct val="115000"/>
              </a:lnSpc>
              <a:spcBef>
                <a:spcPts val="0"/>
              </a:spcBef>
              <a:spcAft>
                <a:spcPts val="0"/>
              </a:spcAft>
              <a:buClr>
                <a:srgbClr val="000000"/>
              </a:buClr>
              <a:buSzPts val="2000"/>
              <a:buFont typeface="Arial"/>
              <a:buNone/>
            </a:pPr>
            <a:r>
              <a:rPr b="0" i="0" lang="es-419" sz="2000" u="none" cap="none" strike="noStrike">
                <a:solidFill>
                  <a:schemeClr val="dk1"/>
                </a:solidFill>
                <a:highlight>
                  <a:srgbClr val="FFFFFF"/>
                </a:highlight>
                <a:latin typeface="Helvetica Neue Light"/>
                <a:ea typeface="Helvetica Neue Light"/>
                <a:cs typeface="Helvetica Neue Light"/>
                <a:sym typeface="Helvetica Neue Light"/>
              </a:rPr>
              <a:t>HTML - CSS - JavaScript</a:t>
            </a:r>
            <a:endParaRPr b="0" i="0" sz="2000" u="none" cap="none" strike="noStrike">
              <a:solidFill>
                <a:schemeClr val="dk1"/>
              </a:solidFill>
              <a:highlight>
                <a:srgbClr val="FFFFFF"/>
              </a:highlight>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2000"/>
              <a:buFont typeface="Arial"/>
              <a:buNone/>
            </a:pPr>
            <a:r>
              <a:t/>
            </a:r>
            <a:endParaRPr b="0" i="0" sz="2000" u="none" cap="none" strike="noStrike">
              <a:solidFill>
                <a:schemeClr val="dk1"/>
              </a:solidFill>
              <a:highlight>
                <a:srgbClr val="FFFFFF"/>
              </a:highlight>
              <a:latin typeface="Helvetica Neue Light"/>
              <a:ea typeface="Helvetica Neue Light"/>
              <a:cs typeface="Helvetica Neue Light"/>
              <a:sym typeface="Helvetica Neue Light"/>
            </a:endParaRPr>
          </a:p>
        </p:txBody>
      </p:sp>
      <p:pic>
        <p:nvPicPr>
          <p:cNvPr id="229" name="Google Shape;229;p34"/>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230" name="Google Shape;230;p34"/>
          <p:cNvPicPr preferRelativeResize="0"/>
          <p:nvPr/>
        </p:nvPicPr>
        <p:blipFill rotWithShape="1">
          <a:blip r:embed="rId4">
            <a:alphaModFix/>
          </a:blip>
          <a:srcRect b="0" l="0" r="0" t="0"/>
          <a:stretch/>
        </p:blipFill>
        <p:spPr>
          <a:xfrm>
            <a:off x="3660263" y="701400"/>
            <a:ext cx="1823463" cy="16320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pic>
        <p:nvPicPr>
          <p:cNvPr id="235" name="Google Shape;235;p35"/>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236" name="Google Shape;236;p35"/>
          <p:cNvPicPr preferRelativeResize="0"/>
          <p:nvPr/>
        </p:nvPicPr>
        <p:blipFill rotWithShape="1">
          <a:blip r:embed="rId4">
            <a:alphaModFix/>
          </a:blip>
          <a:srcRect b="0" l="0" r="0" t="0"/>
          <a:stretch/>
        </p:blipFill>
        <p:spPr>
          <a:xfrm>
            <a:off x="5008489" y="596338"/>
            <a:ext cx="3592995" cy="3592995"/>
          </a:xfrm>
          <a:prstGeom prst="rect">
            <a:avLst/>
          </a:prstGeom>
          <a:noFill/>
          <a:ln>
            <a:noFill/>
          </a:ln>
        </p:spPr>
      </p:pic>
      <p:sp>
        <p:nvSpPr>
          <p:cNvPr id="237" name="Google Shape;237;p35"/>
          <p:cNvSpPr/>
          <p:nvPr/>
        </p:nvSpPr>
        <p:spPr>
          <a:xfrm>
            <a:off x="79514" y="596338"/>
            <a:ext cx="4572000" cy="64633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600"/>
              <a:buFont typeface="Arial"/>
              <a:buNone/>
            </a:pPr>
            <a:r>
              <a:rPr b="0" i="1" lang="es-419" sz="3600" u="none" cap="none" strike="noStrike">
                <a:solidFill>
                  <a:srgbClr val="000000"/>
                </a:solidFill>
                <a:latin typeface="Anton"/>
                <a:ea typeface="Anton"/>
                <a:cs typeface="Anton"/>
                <a:sym typeface="Anton"/>
              </a:rPr>
              <a:t>¿Qué función cumplen?</a:t>
            </a:r>
            <a:endParaRPr b="0" i="1" sz="3600" u="none" cap="none" strike="noStrike">
              <a:solidFill>
                <a:srgbClr val="000000"/>
              </a:solidFill>
              <a:latin typeface="Anton"/>
              <a:ea typeface="Anton"/>
              <a:cs typeface="Anton"/>
              <a:sym typeface="Anton"/>
            </a:endParaRPr>
          </a:p>
        </p:txBody>
      </p:sp>
      <p:sp>
        <p:nvSpPr>
          <p:cNvPr id="238" name="Google Shape;238;p35"/>
          <p:cNvSpPr txBox="1"/>
          <p:nvPr/>
        </p:nvSpPr>
        <p:spPr>
          <a:xfrm>
            <a:off x="237707" y="1562640"/>
            <a:ext cx="4770782" cy="2626693"/>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2000"/>
              <a:buFont typeface="Arial"/>
              <a:buNone/>
            </a:pPr>
            <a:r>
              <a:rPr b="1" i="0" lang="es-419" sz="2000" u="none" cap="none" strike="noStrike">
                <a:solidFill>
                  <a:schemeClr val="dk1"/>
                </a:solidFill>
                <a:highlight>
                  <a:srgbClr val="FFFFFF"/>
                </a:highlight>
                <a:latin typeface="Helvetica Neue"/>
                <a:ea typeface="Helvetica Neue"/>
                <a:cs typeface="Helvetica Neue"/>
                <a:sym typeface="Helvetica Neue"/>
              </a:rPr>
              <a:t>HTML </a:t>
            </a:r>
            <a:r>
              <a:rPr b="0" i="0" lang="es-419" sz="2000" u="none" cap="none" strike="noStrike">
                <a:solidFill>
                  <a:schemeClr val="dk1"/>
                </a:solidFill>
                <a:highlight>
                  <a:srgbClr val="FFFFFF"/>
                </a:highlight>
                <a:latin typeface="Helvetica Neue"/>
                <a:ea typeface="Helvetica Neue"/>
                <a:cs typeface="Helvetica Neue"/>
                <a:sym typeface="Helvetica Neue"/>
              </a:rPr>
              <a:t>es el encargado de generar la estructura de la web, del documento.</a:t>
            </a:r>
            <a:br>
              <a:rPr b="0" i="0" lang="es-419" sz="2000" u="none" cap="none" strike="noStrike">
                <a:solidFill>
                  <a:schemeClr val="dk1"/>
                </a:solidFill>
                <a:highlight>
                  <a:srgbClr val="FFFFFF"/>
                </a:highlight>
                <a:latin typeface="Helvetica Neue"/>
                <a:ea typeface="Helvetica Neue"/>
                <a:cs typeface="Helvetica Neue"/>
                <a:sym typeface="Helvetica Neue"/>
              </a:rPr>
            </a:br>
            <a:r>
              <a:rPr b="1" i="0" lang="es-419" sz="2000" u="none" cap="none" strike="noStrike">
                <a:solidFill>
                  <a:schemeClr val="dk1"/>
                </a:solidFill>
                <a:highlight>
                  <a:srgbClr val="FFFFFF"/>
                </a:highlight>
                <a:latin typeface="Helvetica Neue"/>
                <a:ea typeface="Helvetica Neue"/>
                <a:cs typeface="Helvetica Neue"/>
                <a:sym typeface="Helvetica Neue"/>
              </a:rPr>
              <a:t>CSS</a:t>
            </a:r>
            <a:r>
              <a:rPr b="0" i="0" lang="es-419" sz="2000" u="none" cap="none" strike="noStrike">
                <a:solidFill>
                  <a:schemeClr val="dk1"/>
                </a:solidFill>
                <a:highlight>
                  <a:srgbClr val="FFFFFF"/>
                </a:highlight>
                <a:latin typeface="Helvetica Neue"/>
                <a:ea typeface="Helvetica Neue"/>
                <a:cs typeface="Helvetica Neue"/>
                <a:sym typeface="Helvetica Neue"/>
              </a:rPr>
              <a:t> es el responsable de darle estilos a nuestra web.</a:t>
            </a:r>
            <a:br>
              <a:rPr b="0" i="0" lang="es-419" sz="2000" u="none" cap="none" strike="noStrike">
                <a:solidFill>
                  <a:schemeClr val="dk1"/>
                </a:solidFill>
                <a:highlight>
                  <a:srgbClr val="FFFFFF"/>
                </a:highlight>
                <a:latin typeface="Helvetica Neue"/>
                <a:ea typeface="Helvetica Neue"/>
                <a:cs typeface="Helvetica Neue"/>
                <a:sym typeface="Helvetica Neue"/>
              </a:rPr>
            </a:br>
            <a:r>
              <a:rPr b="1" i="0" lang="es-419" sz="2000" u="none" cap="none" strike="noStrike">
                <a:solidFill>
                  <a:schemeClr val="dk1"/>
                </a:solidFill>
                <a:highlight>
                  <a:srgbClr val="FFFFFF"/>
                </a:highlight>
                <a:latin typeface="Helvetica Neue"/>
                <a:ea typeface="Helvetica Neue"/>
                <a:cs typeface="Helvetica Neue"/>
                <a:sym typeface="Helvetica Neue"/>
              </a:rPr>
              <a:t>JavaScript</a:t>
            </a:r>
            <a:r>
              <a:rPr b="0" i="0" lang="es-419" sz="2000" u="none" cap="none" strike="noStrike">
                <a:solidFill>
                  <a:schemeClr val="dk1"/>
                </a:solidFill>
                <a:highlight>
                  <a:srgbClr val="FFFFFF"/>
                </a:highlight>
                <a:latin typeface="Helvetica Neue"/>
                <a:ea typeface="Helvetica Neue"/>
                <a:cs typeface="Helvetica Neue"/>
                <a:sym typeface="Helvetica Neue"/>
              </a:rPr>
              <a:t> es quien se encarga de dar interacciones a todo el sitio</a:t>
            </a:r>
            <a:endParaRPr b="0" i="0" sz="2000" u="none" cap="none" strike="noStrike">
              <a:solidFill>
                <a:schemeClr val="dk1"/>
              </a:solidFill>
              <a:highlight>
                <a:srgbClr val="FFFFFF"/>
              </a:highlight>
              <a:latin typeface="Helvetica Neue Light"/>
              <a:ea typeface="Helvetica Neue Light"/>
              <a:cs typeface="Helvetica Neue Light"/>
              <a:sym typeface="Helvetica Neue Light"/>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FF00"/>
            </a:gs>
            <a:gs pos="100000">
              <a:srgbClr val="3CEFAB"/>
            </a:gs>
          </a:gsLst>
          <a:lin ang="10800025" scaled="0"/>
        </a:gradFill>
      </p:bgPr>
    </p:bg>
    <p:spTree>
      <p:nvGrpSpPr>
        <p:cNvPr id="242" name="Shape 242"/>
        <p:cNvGrpSpPr/>
        <p:nvPr/>
      </p:nvGrpSpPr>
      <p:grpSpPr>
        <a:xfrm>
          <a:off x="0" y="0"/>
          <a:ext cx="0" cy="0"/>
          <a:chOff x="0" y="0"/>
          <a:chExt cx="0" cy="0"/>
        </a:xfrm>
      </p:grpSpPr>
      <p:sp>
        <p:nvSpPr>
          <p:cNvPr id="243" name="Google Shape;243;p36"/>
          <p:cNvSpPr txBox="1"/>
          <p:nvPr/>
        </p:nvSpPr>
        <p:spPr>
          <a:xfrm>
            <a:off x="2187450" y="2077200"/>
            <a:ext cx="47691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419" sz="3600" u="none" cap="none" strike="noStrike">
                <a:solidFill>
                  <a:srgbClr val="000000"/>
                </a:solidFill>
                <a:latin typeface="Anton"/>
                <a:ea typeface="Anton"/>
                <a:cs typeface="Anton"/>
                <a:sym typeface="Anton"/>
              </a:rPr>
              <a:t>CSS</a:t>
            </a:r>
            <a:endParaRPr b="0" i="1" sz="3600" u="none" cap="none" strike="noStrike">
              <a:solidFill>
                <a:srgbClr val="000000"/>
              </a:solidFill>
              <a:latin typeface="Anton"/>
              <a:ea typeface="Anton"/>
              <a:cs typeface="Anton"/>
              <a:sym typeface="Anton"/>
            </a:endParaRPr>
          </a:p>
        </p:txBody>
      </p:sp>
      <p:pic>
        <p:nvPicPr>
          <p:cNvPr id="244" name="Google Shape;244;p36"/>
          <p:cNvPicPr preferRelativeResize="0"/>
          <p:nvPr/>
        </p:nvPicPr>
        <p:blipFill rotWithShape="1">
          <a:blip r:embed="rId3">
            <a:alphaModFix/>
          </a:blip>
          <a:srcRect b="0" l="0" r="0" t="0"/>
          <a:stretch/>
        </p:blipFill>
        <p:spPr>
          <a:xfrm>
            <a:off x="7446150" y="4444700"/>
            <a:ext cx="1186526" cy="3306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37"/>
          <p:cNvSpPr txBox="1"/>
          <p:nvPr/>
        </p:nvSpPr>
        <p:spPr>
          <a:xfrm>
            <a:off x="4629600" y="1329500"/>
            <a:ext cx="4514400" cy="27606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000"/>
              <a:buFont typeface="Arial"/>
              <a:buNone/>
            </a:pPr>
            <a:r>
              <a:rPr b="0" i="0" lang="es-419" sz="2000" u="none" cap="none" strike="noStrike">
                <a:solidFill>
                  <a:schemeClr val="dk1"/>
                </a:solidFill>
                <a:highlight>
                  <a:srgbClr val="FFFFFF"/>
                </a:highlight>
                <a:latin typeface="Helvetica Neue Light"/>
                <a:ea typeface="Helvetica Neue Light"/>
                <a:cs typeface="Helvetica Neue Light"/>
                <a:sym typeface="Helvetica Neue Light"/>
              </a:rPr>
              <a:t>CSS (cascading style sheets - hojas de estilo en cascada) es un lenguaje de diseño gráfico con el cual podremos </a:t>
            </a:r>
            <a:r>
              <a:rPr b="1" i="0" lang="es-419" sz="2000" u="none" cap="none" strike="noStrike">
                <a:solidFill>
                  <a:schemeClr val="dk1"/>
                </a:solidFill>
                <a:highlight>
                  <a:srgbClr val="FFFFFF"/>
                </a:highlight>
                <a:latin typeface="Helvetica Neue"/>
                <a:ea typeface="Helvetica Neue"/>
                <a:cs typeface="Helvetica Neue"/>
                <a:sym typeface="Helvetica Neue"/>
              </a:rPr>
              <a:t>dar estilos </a:t>
            </a:r>
            <a:r>
              <a:rPr b="0" i="0" lang="es-419" sz="2000" u="none" cap="none" strike="noStrike">
                <a:solidFill>
                  <a:schemeClr val="dk1"/>
                </a:solidFill>
                <a:highlight>
                  <a:srgbClr val="FFFFFF"/>
                </a:highlight>
                <a:latin typeface="Helvetica Neue Light"/>
                <a:ea typeface="Helvetica Neue Light"/>
                <a:cs typeface="Helvetica Neue Light"/>
                <a:sym typeface="Helvetica Neue Light"/>
              </a:rPr>
              <a:t>(diseño, colores, márgenes) a nuestras webs desarrolladas con HTML. </a:t>
            </a:r>
            <a:r>
              <a:rPr b="0" i="0" lang="es-419" sz="2000" u="none" cap="none" strike="noStrike">
                <a:solidFill>
                  <a:schemeClr val="dk1"/>
                </a:solidFill>
                <a:highlight>
                  <a:schemeClr val="lt1"/>
                </a:highlight>
                <a:latin typeface="Helvetica Neue Light"/>
                <a:ea typeface="Helvetica Neue Light"/>
                <a:cs typeface="Helvetica Neue Light"/>
                <a:sym typeface="Helvetica Neue Light"/>
              </a:rPr>
              <a:t>Veremos la sintaxis básica de CSS </a:t>
            </a:r>
            <a:endParaRPr b="0" i="0" sz="2000" u="none" cap="none" strike="noStrike">
              <a:solidFill>
                <a:schemeClr val="dk1"/>
              </a:solidFill>
              <a:highlight>
                <a:srgbClr val="FFFFFF"/>
              </a:highlight>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2000"/>
              <a:buFont typeface="Arial"/>
              <a:buNone/>
            </a:pPr>
            <a:r>
              <a:t/>
            </a:r>
            <a:endParaRPr b="0" i="0" sz="2000" u="none" cap="none" strike="noStrike">
              <a:solidFill>
                <a:schemeClr val="dk1"/>
              </a:solidFill>
              <a:highlight>
                <a:srgbClr val="FFFFFF"/>
              </a:highlight>
              <a:latin typeface="Helvetica Neue Light"/>
              <a:ea typeface="Helvetica Neue Light"/>
              <a:cs typeface="Helvetica Neue Light"/>
              <a:sym typeface="Helvetica Neue Light"/>
            </a:endParaRPr>
          </a:p>
        </p:txBody>
      </p:sp>
      <p:pic>
        <p:nvPicPr>
          <p:cNvPr id="250" name="Google Shape;250;p37"/>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251" name="Google Shape;251;p37"/>
          <p:cNvPicPr preferRelativeResize="0"/>
          <p:nvPr/>
        </p:nvPicPr>
        <p:blipFill rotWithShape="1">
          <a:blip r:embed="rId4">
            <a:alphaModFix/>
          </a:blip>
          <a:srcRect b="0" l="0" r="0" t="0"/>
          <a:stretch/>
        </p:blipFill>
        <p:spPr>
          <a:xfrm>
            <a:off x="140000" y="957050"/>
            <a:ext cx="4324801" cy="3229401"/>
          </a:xfrm>
          <a:prstGeom prst="rect">
            <a:avLst/>
          </a:prstGeom>
          <a:noFill/>
          <a:ln>
            <a:noFill/>
          </a:ln>
        </p:spPr>
      </p:pic>
      <p:sp>
        <p:nvSpPr>
          <p:cNvPr id="252" name="Google Shape;252;p37"/>
          <p:cNvSpPr txBox="1"/>
          <p:nvPr/>
        </p:nvSpPr>
        <p:spPr>
          <a:xfrm>
            <a:off x="490100" y="4090100"/>
            <a:ext cx="1186500" cy="5232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600"/>
              <a:buFont typeface="Arial"/>
              <a:buNone/>
            </a:pPr>
            <a:r>
              <a:rPr b="1" i="0" lang="es-419" sz="1600" u="none" cap="none" strike="noStrike">
                <a:solidFill>
                  <a:schemeClr val="dk1"/>
                </a:solidFill>
                <a:highlight>
                  <a:srgbClr val="E0FF00"/>
                </a:highlight>
                <a:latin typeface="Helvetica Neue"/>
                <a:ea typeface="Helvetica Neue"/>
                <a:cs typeface="Helvetica Neue"/>
                <a:sym typeface="Helvetica Neue"/>
              </a:rPr>
              <a:t>Con CSS.</a:t>
            </a:r>
            <a:r>
              <a:rPr b="1" i="0" lang="es-419" sz="1600" u="none" cap="none" strike="noStrike">
                <a:solidFill>
                  <a:schemeClr val="dk1"/>
                </a:solidFill>
                <a:highlight>
                  <a:schemeClr val="lt1"/>
                </a:highlight>
                <a:latin typeface="Helvetica Neue"/>
                <a:ea typeface="Helvetica Neue"/>
                <a:cs typeface="Helvetica Neue"/>
                <a:sym typeface="Helvetica Neue"/>
              </a:rPr>
              <a:t>	</a:t>
            </a:r>
            <a:r>
              <a:rPr b="0" i="1" lang="es-419" sz="1600" u="none" cap="none" strike="noStrike">
                <a:solidFill>
                  <a:schemeClr val="dk1"/>
                </a:solidFill>
                <a:highlight>
                  <a:schemeClr val="lt1"/>
                </a:highlight>
                <a:latin typeface="Helvetica Neue Light"/>
                <a:ea typeface="Helvetica Neue Light"/>
                <a:cs typeface="Helvetica Neue Light"/>
                <a:sym typeface="Helvetica Neue Light"/>
              </a:rPr>
              <a:t>			</a:t>
            </a:r>
            <a:endParaRPr b="0" i="1" sz="1000" u="none" cap="none" strike="noStrike">
              <a:solidFill>
                <a:srgbClr val="000000"/>
              </a:solidFill>
              <a:latin typeface="Helvetica Neue Light"/>
              <a:ea typeface="Helvetica Neue Light"/>
              <a:cs typeface="Helvetica Neue Light"/>
              <a:sym typeface="Helvetica Neue Light"/>
            </a:endParaRPr>
          </a:p>
        </p:txBody>
      </p:sp>
      <p:sp>
        <p:nvSpPr>
          <p:cNvPr id="253" name="Google Shape;253;p37"/>
          <p:cNvSpPr txBox="1"/>
          <p:nvPr/>
        </p:nvSpPr>
        <p:spPr>
          <a:xfrm>
            <a:off x="2761725" y="4090100"/>
            <a:ext cx="1109100" cy="3738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600"/>
              <a:buFont typeface="Arial"/>
              <a:buNone/>
            </a:pPr>
            <a:r>
              <a:rPr b="1" i="0" lang="es-419" sz="1600" u="none" cap="none" strike="noStrike">
                <a:solidFill>
                  <a:schemeClr val="dk1"/>
                </a:solidFill>
                <a:highlight>
                  <a:srgbClr val="E0FF00"/>
                </a:highlight>
                <a:latin typeface="Helvetica Neue"/>
                <a:ea typeface="Helvetica Neue"/>
                <a:cs typeface="Helvetica Neue"/>
                <a:sym typeface="Helvetica Neue"/>
              </a:rPr>
              <a:t>Sin CSS.</a:t>
            </a:r>
            <a:endParaRPr b="1" i="0" sz="1400" u="none" cap="none" strike="noStrike">
              <a:solidFill>
                <a:srgbClr val="000000"/>
              </a:solidFill>
              <a:highlight>
                <a:srgbClr val="E0FF00"/>
              </a:highlight>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38"/>
          <p:cNvSpPr txBox="1"/>
          <p:nvPr/>
        </p:nvSpPr>
        <p:spPr>
          <a:xfrm>
            <a:off x="624600" y="981150"/>
            <a:ext cx="7894800" cy="1255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000"/>
              <a:buFont typeface="Arial"/>
              <a:buNone/>
            </a:pPr>
            <a:r>
              <a:rPr b="0" i="0" lang="es-419" sz="2000" u="none" cap="none" strike="noStrike">
                <a:solidFill>
                  <a:schemeClr val="dk1"/>
                </a:solidFill>
                <a:highlight>
                  <a:srgbClr val="FFFFFF"/>
                </a:highlight>
                <a:latin typeface="Helvetica Neue Light"/>
                <a:ea typeface="Helvetica Neue Light"/>
                <a:cs typeface="Helvetica Neue Light"/>
                <a:sym typeface="Helvetica Neue Light"/>
              </a:rPr>
              <a:t>Podemos seleccionar uno o más elementos html a través de su </a:t>
            </a:r>
            <a:r>
              <a:rPr b="1" i="0" lang="es-419" sz="2000" u="none" cap="none" strike="noStrike">
                <a:solidFill>
                  <a:schemeClr val="dk1"/>
                </a:solidFill>
                <a:highlight>
                  <a:srgbClr val="FFFFFF"/>
                </a:highlight>
                <a:latin typeface="Helvetica Neue"/>
                <a:ea typeface="Helvetica Neue"/>
                <a:cs typeface="Helvetica Neue"/>
                <a:sym typeface="Helvetica Neue"/>
              </a:rPr>
              <a:t>clase</a:t>
            </a:r>
            <a:r>
              <a:rPr b="0" i="0" lang="es-419" sz="2000" u="none" cap="none" strike="noStrike">
                <a:solidFill>
                  <a:schemeClr val="dk1"/>
                </a:solidFill>
                <a:highlight>
                  <a:srgbClr val="FFFFFF"/>
                </a:highlight>
                <a:latin typeface="Helvetica Neue Light"/>
                <a:ea typeface="Helvetica Neue Light"/>
                <a:cs typeface="Helvetica Neue Light"/>
                <a:sym typeface="Helvetica Neue Light"/>
              </a:rPr>
              <a:t> o su </a:t>
            </a:r>
            <a:r>
              <a:rPr b="1" i="0" lang="es-419" sz="2000" u="none" cap="none" strike="noStrike">
                <a:solidFill>
                  <a:schemeClr val="dk1"/>
                </a:solidFill>
                <a:highlight>
                  <a:srgbClr val="FFFFFF"/>
                </a:highlight>
                <a:latin typeface="Helvetica Neue"/>
                <a:ea typeface="Helvetica Neue"/>
                <a:cs typeface="Helvetica Neue"/>
                <a:sym typeface="Helvetica Neue"/>
              </a:rPr>
              <a:t>atributo</a:t>
            </a:r>
            <a:r>
              <a:rPr b="0" i="0" lang="es-419" sz="2000" u="none" cap="none" strike="noStrike">
                <a:solidFill>
                  <a:schemeClr val="dk1"/>
                </a:solidFill>
                <a:highlight>
                  <a:srgbClr val="FFFFFF"/>
                </a:highlight>
                <a:latin typeface="Helvetica Neue Light"/>
                <a:ea typeface="Helvetica Neue Light"/>
                <a:cs typeface="Helvetica Neue Light"/>
                <a:sym typeface="Helvetica Neue Light"/>
              </a:rPr>
              <a:t> </a:t>
            </a:r>
            <a:r>
              <a:rPr b="1" i="0" lang="es-419" sz="2000" u="none" cap="none" strike="noStrike">
                <a:solidFill>
                  <a:schemeClr val="dk1"/>
                </a:solidFill>
                <a:highlight>
                  <a:schemeClr val="lt1"/>
                </a:highlight>
                <a:latin typeface="Helvetica Neue"/>
                <a:ea typeface="Helvetica Neue"/>
                <a:cs typeface="Helvetica Neue"/>
                <a:sym typeface="Helvetica Neue"/>
              </a:rPr>
              <a:t>“</a:t>
            </a:r>
            <a:r>
              <a:rPr b="1" i="0" lang="es-419" sz="2000" u="none" cap="none" strike="noStrike">
                <a:solidFill>
                  <a:schemeClr val="dk1"/>
                </a:solidFill>
                <a:highlight>
                  <a:srgbClr val="FFFFFF"/>
                </a:highlight>
                <a:latin typeface="Helvetica Neue"/>
                <a:ea typeface="Helvetica Neue"/>
                <a:cs typeface="Helvetica Neue"/>
                <a:sym typeface="Helvetica Neue"/>
              </a:rPr>
              <a:t>id”</a:t>
            </a:r>
            <a:r>
              <a:rPr b="0" i="0" lang="es-419" sz="2000" u="none" cap="none" strike="noStrike">
                <a:solidFill>
                  <a:schemeClr val="dk1"/>
                </a:solidFill>
                <a:highlight>
                  <a:srgbClr val="FFFFFF"/>
                </a:highlight>
                <a:latin typeface="Helvetica Neue Light"/>
                <a:ea typeface="Helvetica Neue Light"/>
                <a:cs typeface="Helvetica Neue Light"/>
                <a:sym typeface="Helvetica Neue Light"/>
              </a:rPr>
              <a:t> en CSS. O todos los elementos de un </a:t>
            </a:r>
            <a:r>
              <a:rPr b="1" i="0" lang="es-419" sz="2000" u="none" cap="none" strike="noStrike">
                <a:solidFill>
                  <a:schemeClr val="dk1"/>
                </a:solidFill>
                <a:highlight>
                  <a:srgbClr val="FFFFFF"/>
                </a:highlight>
                <a:latin typeface="Helvetica Neue"/>
                <a:ea typeface="Helvetica Neue"/>
                <a:cs typeface="Helvetica Neue"/>
                <a:sym typeface="Helvetica Neue"/>
              </a:rPr>
              <a:t>tipo</a:t>
            </a:r>
            <a:endParaRPr b="0" i="0" sz="2000" u="none" cap="none" strike="noStrike">
              <a:solidFill>
                <a:schemeClr val="dk1"/>
              </a:solidFill>
              <a:highlight>
                <a:srgbClr val="FFFFFF"/>
              </a:highlight>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2000"/>
              <a:buFont typeface="Arial"/>
              <a:buNone/>
            </a:pPr>
            <a:r>
              <a:rPr b="0" i="0" lang="es-419" sz="2000" u="none" cap="none" strike="noStrike">
                <a:solidFill>
                  <a:schemeClr val="dk1"/>
                </a:solidFill>
                <a:highlight>
                  <a:srgbClr val="FFFFFF"/>
                </a:highlight>
                <a:latin typeface="Helvetica Neue Light"/>
                <a:ea typeface="Helvetica Neue Light"/>
                <a:cs typeface="Helvetica Neue Light"/>
                <a:sym typeface="Helvetica Neue Light"/>
              </a:rPr>
              <a:t>Modos básicos de “</a:t>
            </a:r>
            <a:r>
              <a:rPr b="1" i="0" lang="es-419" sz="2000" u="none" cap="none" strike="noStrike">
                <a:solidFill>
                  <a:schemeClr val="dk1"/>
                </a:solidFill>
                <a:highlight>
                  <a:srgbClr val="FFFFFF"/>
                </a:highlight>
                <a:latin typeface="Helvetica Neue"/>
                <a:ea typeface="Helvetica Neue"/>
                <a:cs typeface="Helvetica Neue"/>
                <a:sym typeface="Helvetica Neue"/>
              </a:rPr>
              <a:t>seleccionar/capturar</a:t>
            </a:r>
            <a:r>
              <a:rPr b="0" i="0" lang="es-419" sz="2000" u="none" cap="none" strike="noStrike">
                <a:solidFill>
                  <a:schemeClr val="dk1"/>
                </a:solidFill>
                <a:highlight>
                  <a:srgbClr val="FFFFFF"/>
                </a:highlight>
                <a:latin typeface="Helvetica Neue Light"/>
                <a:ea typeface="Helvetica Neue Light"/>
                <a:cs typeface="Helvetica Neue Light"/>
                <a:sym typeface="Helvetica Neue Light"/>
              </a:rPr>
              <a:t>” elementos por su:</a:t>
            </a:r>
            <a:endParaRPr b="0" i="0" sz="2000" u="none" cap="none" strike="noStrike">
              <a:solidFill>
                <a:schemeClr val="dk1"/>
              </a:solidFill>
              <a:highlight>
                <a:srgbClr val="FFFFFF"/>
              </a:highlight>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2000"/>
              <a:buFont typeface="Arial"/>
              <a:buNone/>
            </a:pPr>
            <a:r>
              <a:t/>
            </a:r>
            <a:endParaRPr b="0" i="0" sz="2000" u="none" cap="none" strike="noStrike">
              <a:solidFill>
                <a:schemeClr val="dk1"/>
              </a:solidFill>
              <a:highlight>
                <a:srgbClr val="FFFFFF"/>
              </a:highlight>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2000"/>
              <a:buFont typeface="Arial"/>
              <a:buNone/>
            </a:pPr>
            <a:r>
              <a:t/>
            </a:r>
            <a:endParaRPr b="0" i="0" sz="2000" u="none" cap="none" strike="noStrike">
              <a:solidFill>
                <a:schemeClr val="dk1"/>
              </a:solidFill>
              <a:highlight>
                <a:srgbClr val="FFFFFF"/>
              </a:highlight>
              <a:latin typeface="Helvetica Neue Light"/>
              <a:ea typeface="Helvetica Neue Light"/>
              <a:cs typeface="Helvetica Neue Light"/>
              <a:sym typeface="Helvetica Neue Light"/>
            </a:endParaRPr>
          </a:p>
        </p:txBody>
      </p:sp>
      <p:sp>
        <p:nvSpPr>
          <p:cNvPr id="259" name="Google Shape;259;p38"/>
          <p:cNvSpPr txBox="1"/>
          <p:nvPr/>
        </p:nvSpPr>
        <p:spPr>
          <a:xfrm>
            <a:off x="1671825" y="402175"/>
            <a:ext cx="5666100" cy="989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419" sz="3600" u="none" cap="none" strike="noStrike">
                <a:solidFill>
                  <a:srgbClr val="000000"/>
                </a:solidFill>
                <a:latin typeface="Anton"/>
                <a:ea typeface="Anton"/>
                <a:cs typeface="Anton"/>
                <a:sym typeface="Anton"/>
              </a:rPr>
              <a:t>CLASES CSS</a:t>
            </a:r>
            <a:endParaRPr b="0" i="1" sz="3600" u="none" cap="none" strike="noStrike">
              <a:solidFill>
                <a:srgbClr val="000000"/>
              </a:solidFill>
              <a:latin typeface="Anton"/>
              <a:ea typeface="Anton"/>
              <a:cs typeface="Anton"/>
              <a:sym typeface="Anton"/>
            </a:endParaRPr>
          </a:p>
          <a:p>
            <a:pPr indent="0" lvl="0" marL="0" marR="0" rtl="0" algn="ctr">
              <a:lnSpc>
                <a:spcPct val="100000"/>
              </a:lnSpc>
              <a:spcBef>
                <a:spcPts val="0"/>
              </a:spcBef>
              <a:spcAft>
                <a:spcPts val="0"/>
              </a:spcAft>
              <a:buClr>
                <a:srgbClr val="000000"/>
              </a:buClr>
              <a:buSzPts val="3600"/>
              <a:buFont typeface="Arial"/>
              <a:buNone/>
            </a:pPr>
            <a:r>
              <a:t/>
            </a:r>
            <a:endParaRPr b="0" i="1" sz="3600" u="none" cap="none" strike="noStrike">
              <a:solidFill>
                <a:srgbClr val="000000"/>
              </a:solidFill>
              <a:latin typeface="Anton"/>
              <a:ea typeface="Anton"/>
              <a:cs typeface="Anton"/>
              <a:sym typeface="Anton"/>
            </a:endParaRPr>
          </a:p>
        </p:txBody>
      </p:sp>
      <p:pic>
        <p:nvPicPr>
          <p:cNvPr id="260" name="Google Shape;260;p38"/>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graphicFrame>
        <p:nvGraphicFramePr>
          <p:cNvPr id="261" name="Google Shape;261;p38"/>
          <p:cNvGraphicFramePr/>
          <p:nvPr/>
        </p:nvGraphicFramePr>
        <p:xfrm>
          <a:off x="952500" y="2636150"/>
          <a:ext cx="3000000" cy="3000000"/>
        </p:xfrm>
        <a:graphic>
          <a:graphicData uri="http://schemas.openxmlformats.org/drawingml/2006/table">
            <a:tbl>
              <a:tblPr>
                <a:noFill/>
                <a:tableStyleId>{AB16931F-0181-4C1D-B1D0-1B7439AB6B92}</a:tableStyleId>
              </a:tblPr>
              <a:tblGrid>
                <a:gridCol w="3607900"/>
                <a:gridCol w="4062800"/>
              </a:tblGrid>
              <a:tr h="437675">
                <a:tc>
                  <a:txBody>
                    <a:bodyPr/>
                    <a:lstStyle/>
                    <a:p>
                      <a:pPr indent="0" lvl="0" marL="0" marR="0" rtl="0" algn="l">
                        <a:lnSpc>
                          <a:spcPct val="100000"/>
                        </a:lnSpc>
                        <a:spcBef>
                          <a:spcPts val="0"/>
                        </a:spcBef>
                        <a:spcAft>
                          <a:spcPts val="0"/>
                        </a:spcAft>
                        <a:buClr>
                          <a:srgbClr val="000000"/>
                        </a:buClr>
                        <a:buSzPts val="1500"/>
                        <a:buFont typeface="Arial"/>
                        <a:buNone/>
                      </a:pPr>
                      <a:r>
                        <a:rPr lang="es-419" sz="1500" u="none" cap="none" strike="noStrike">
                          <a:latin typeface="Helvetica Neue"/>
                          <a:ea typeface="Helvetica Neue"/>
                          <a:cs typeface="Helvetica Neue"/>
                          <a:sym typeface="Helvetica Neue"/>
                        </a:rPr>
                        <a:t>Tipo de elemento (div, ul, li, nav, input)</a:t>
                      </a:r>
                      <a:endParaRPr sz="1500" u="none" cap="none" strike="noStrike">
                        <a:latin typeface="Helvetica Neue"/>
                        <a:ea typeface="Helvetica Neue"/>
                        <a:cs typeface="Helvetica Neue"/>
                        <a:sym typeface="Helvetica Neue"/>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500"/>
                        <a:buFont typeface="Arial"/>
                        <a:buNone/>
                      </a:pPr>
                      <a:r>
                        <a:rPr lang="es-419" sz="1500" u="none" cap="none" strike="noStrike">
                          <a:latin typeface="Helvetica Neue"/>
                          <a:ea typeface="Helvetica Neue"/>
                          <a:cs typeface="Helvetica Neue"/>
                          <a:sym typeface="Helvetica Neue"/>
                        </a:rPr>
                        <a:t>div { background: lightgray; }</a:t>
                      </a:r>
                      <a:endParaRPr sz="1500" u="none" cap="none" strike="noStrike">
                        <a:latin typeface="Helvetica Neue"/>
                        <a:ea typeface="Helvetica Neue"/>
                        <a:cs typeface="Helvetica Neue"/>
                        <a:sym typeface="Helvetica Neue"/>
                      </a:endParaRPr>
                    </a:p>
                  </a:txBody>
                  <a:tcPr marT="91425" marB="91425" marR="91425" marL="91425"/>
                </a:tc>
              </a:tr>
              <a:tr h="460075">
                <a:tc>
                  <a:txBody>
                    <a:bodyPr/>
                    <a:lstStyle/>
                    <a:p>
                      <a:pPr indent="0" lvl="0" marL="0" marR="0" rtl="0" algn="l">
                        <a:lnSpc>
                          <a:spcPct val="100000"/>
                        </a:lnSpc>
                        <a:spcBef>
                          <a:spcPts val="0"/>
                        </a:spcBef>
                        <a:spcAft>
                          <a:spcPts val="0"/>
                        </a:spcAft>
                        <a:buClr>
                          <a:srgbClr val="000000"/>
                        </a:buClr>
                        <a:buSzPts val="1500"/>
                        <a:buFont typeface="Arial"/>
                        <a:buNone/>
                      </a:pPr>
                      <a:r>
                        <a:rPr lang="es-419" sz="1500" u="none" cap="none" strike="noStrike">
                          <a:latin typeface="Helvetica Neue"/>
                          <a:ea typeface="Helvetica Neue"/>
                          <a:cs typeface="Helvetica Neue"/>
                          <a:sym typeface="Helvetica Neue"/>
                        </a:rPr>
                        <a:t>ID (usando # adelante)</a:t>
                      </a:r>
                      <a:endParaRPr sz="1500" u="none" cap="none" strike="noStrike">
                        <a:latin typeface="Helvetica Neue"/>
                        <a:ea typeface="Helvetica Neue"/>
                        <a:cs typeface="Helvetica Neue"/>
                        <a:sym typeface="Helvetica Neue"/>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500"/>
                        <a:buFont typeface="Arial"/>
                        <a:buNone/>
                      </a:pPr>
                      <a:r>
                        <a:rPr lang="es-419" sz="1500" u="none" cap="none" strike="noStrike">
                          <a:latin typeface="Helvetica Neue"/>
                          <a:ea typeface="Helvetica Neue"/>
                          <a:cs typeface="Helvetica Neue"/>
                          <a:sym typeface="Helvetica Neue"/>
                        </a:rPr>
                        <a:t>#nombre { background: coral; }</a:t>
                      </a:r>
                      <a:endParaRPr sz="1500" u="none" cap="none" strike="noStrike">
                        <a:latin typeface="Helvetica Neue"/>
                        <a:ea typeface="Helvetica Neue"/>
                        <a:cs typeface="Helvetica Neue"/>
                        <a:sym typeface="Helvetica Neue"/>
                      </a:endParaRPr>
                    </a:p>
                  </a:txBody>
                  <a:tcPr marT="91425" marB="91425" marR="91425" marL="91425"/>
                </a:tc>
              </a:tr>
              <a:tr h="460075">
                <a:tc>
                  <a:txBody>
                    <a:bodyPr/>
                    <a:lstStyle/>
                    <a:p>
                      <a:pPr indent="0" lvl="0" marL="0" marR="0" rtl="0" algn="l">
                        <a:lnSpc>
                          <a:spcPct val="100000"/>
                        </a:lnSpc>
                        <a:spcBef>
                          <a:spcPts val="0"/>
                        </a:spcBef>
                        <a:spcAft>
                          <a:spcPts val="0"/>
                        </a:spcAft>
                        <a:buClr>
                          <a:srgbClr val="000000"/>
                        </a:buClr>
                        <a:buSzPts val="1500"/>
                        <a:buFont typeface="Arial"/>
                        <a:buNone/>
                      </a:pPr>
                      <a:r>
                        <a:rPr lang="es-419" sz="1500" u="none" cap="none" strike="noStrike">
                          <a:latin typeface="Helvetica Neue"/>
                          <a:ea typeface="Helvetica Neue"/>
                          <a:cs typeface="Helvetica Neue"/>
                          <a:sym typeface="Helvetica Neue"/>
                        </a:rPr>
                        <a:t>Clase (usando punto inicial)</a:t>
                      </a:r>
                      <a:endParaRPr sz="1500" u="none" cap="none" strike="noStrike">
                        <a:latin typeface="Helvetica Neue"/>
                        <a:ea typeface="Helvetica Neue"/>
                        <a:cs typeface="Helvetica Neue"/>
                        <a:sym typeface="Helvetica Neue"/>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500"/>
                        <a:buFont typeface="Arial"/>
                        <a:buNone/>
                      </a:pPr>
                      <a:r>
                        <a:rPr lang="es-419" sz="1500" u="none" cap="none" strike="noStrike">
                          <a:latin typeface="Helvetica Neue"/>
                          <a:ea typeface="Helvetica Neue"/>
                          <a:cs typeface="Helvetica Neue"/>
                          <a:sym typeface="Helvetica Neue"/>
                        </a:rPr>
                        <a:t>.apellido</a:t>
                      </a:r>
                      <a:endParaRPr sz="1500" u="none" cap="none" strike="noStrike">
                        <a:latin typeface="Helvetica Neue"/>
                        <a:ea typeface="Helvetica Neue"/>
                        <a:cs typeface="Helvetica Neue"/>
                        <a:sym typeface="Helvetica Neue"/>
                      </a:endParaRPr>
                    </a:p>
                  </a:txBody>
                  <a:tcPr marT="91425" marB="91425" marR="91425" marL="91425"/>
                </a:tc>
              </a:tr>
            </a:tbl>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pic>
        <p:nvPicPr>
          <p:cNvPr id="266" name="Google Shape;266;p39"/>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267" name="Google Shape;267;p39"/>
          <p:cNvPicPr preferRelativeResize="0"/>
          <p:nvPr/>
        </p:nvPicPr>
        <p:blipFill rotWithShape="1">
          <a:blip r:embed="rId4">
            <a:alphaModFix/>
          </a:blip>
          <a:srcRect b="0" l="0" r="0" t="0"/>
          <a:stretch/>
        </p:blipFill>
        <p:spPr>
          <a:xfrm>
            <a:off x="2020238" y="1462350"/>
            <a:ext cx="6493624" cy="2218775"/>
          </a:xfrm>
          <a:prstGeom prst="rect">
            <a:avLst/>
          </a:prstGeom>
          <a:noFill/>
          <a:ln>
            <a:noFill/>
          </a:ln>
        </p:spPr>
      </p:pic>
      <p:sp>
        <p:nvSpPr>
          <p:cNvPr id="268" name="Google Shape;268;p39"/>
          <p:cNvSpPr txBox="1"/>
          <p:nvPr/>
        </p:nvSpPr>
        <p:spPr>
          <a:xfrm>
            <a:off x="857000" y="2736075"/>
            <a:ext cx="1087800" cy="537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1" i="0" lang="es-419" sz="2400" u="none" cap="none" strike="noStrike">
                <a:solidFill>
                  <a:srgbClr val="000000"/>
                </a:solidFill>
                <a:latin typeface="Helvetica Neue"/>
                <a:ea typeface="Helvetica Neue"/>
                <a:cs typeface="Helvetica Neue"/>
                <a:sym typeface="Helvetica Neue"/>
              </a:rPr>
              <a:t>Clase</a:t>
            </a:r>
            <a:endParaRPr b="1" i="0" sz="2400" u="none" cap="none" strike="noStrike">
              <a:solidFill>
                <a:srgbClr val="000000"/>
              </a:solidFill>
              <a:latin typeface="Helvetica Neue"/>
              <a:ea typeface="Helvetica Neue"/>
              <a:cs typeface="Helvetica Neue"/>
              <a:sym typeface="Helvetica Neue"/>
            </a:endParaRPr>
          </a:p>
        </p:txBody>
      </p:sp>
      <p:sp>
        <p:nvSpPr>
          <p:cNvPr id="269" name="Google Shape;269;p39"/>
          <p:cNvSpPr txBox="1"/>
          <p:nvPr/>
        </p:nvSpPr>
        <p:spPr>
          <a:xfrm>
            <a:off x="367625" y="1795175"/>
            <a:ext cx="1594500" cy="537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1" i="0" lang="es-419" sz="2400" u="none" cap="none" strike="noStrike">
                <a:solidFill>
                  <a:srgbClr val="000000"/>
                </a:solidFill>
                <a:latin typeface="Helvetica Neue"/>
                <a:ea typeface="Helvetica Neue"/>
                <a:cs typeface="Helvetica Neue"/>
                <a:sym typeface="Helvetica Neue"/>
              </a:rPr>
              <a:t>Elemento</a:t>
            </a:r>
            <a:endParaRPr b="1" i="0" sz="2400" u="none" cap="none" strike="noStrike">
              <a:solidFill>
                <a:srgbClr val="000000"/>
              </a:solidFill>
              <a:latin typeface="Helvetica Neue"/>
              <a:ea typeface="Helvetica Neue"/>
              <a:cs typeface="Helvetica Neue"/>
              <a:sym typeface="Helvetica Neue"/>
            </a:endParaRPr>
          </a:p>
        </p:txBody>
      </p:sp>
      <p:sp>
        <p:nvSpPr>
          <p:cNvPr id="270" name="Google Shape;270;p39"/>
          <p:cNvSpPr txBox="1"/>
          <p:nvPr/>
        </p:nvSpPr>
        <p:spPr>
          <a:xfrm>
            <a:off x="1354800" y="2303238"/>
            <a:ext cx="1087800" cy="537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1" i="0" lang="es-419" sz="2400" u="none" cap="none" strike="noStrike">
                <a:solidFill>
                  <a:srgbClr val="000000"/>
                </a:solidFill>
                <a:latin typeface="Helvetica Neue"/>
                <a:ea typeface="Helvetica Neue"/>
                <a:cs typeface="Helvetica Neue"/>
                <a:sym typeface="Helvetica Neue"/>
              </a:rPr>
              <a:t>Id</a:t>
            </a:r>
            <a:endParaRPr b="1" i="0" sz="2400" u="none" cap="none" strike="noStrike">
              <a:solidFill>
                <a:srgbClr val="000000"/>
              </a:solidFill>
              <a:latin typeface="Helvetica Neue"/>
              <a:ea typeface="Helvetica Neue"/>
              <a:cs typeface="Helvetica Neue"/>
              <a:sym typeface="Helvetica Neue"/>
            </a:endParaRPr>
          </a:p>
        </p:txBody>
      </p:sp>
      <p:sp>
        <p:nvSpPr>
          <p:cNvPr id="271" name="Google Shape;271;p39"/>
          <p:cNvSpPr txBox="1"/>
          <p:nvPr/>
        </p:nvSpPr>
        <p:spPr>
          <a:xfrm>
            <a:off x="1671825" y="402175"/>
            <a:ext cx="5666100" cy="989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419" sz="3600" u="none" cap="none" strike="noStrike">
                <a:solidFill>
                  <a:srgbClr val="000000"/>
                </a:solidFill>
                <a:latin typeface="Anton"/>
                <a:ea typeface="Anton"/>
                <a:cs typeface="Anton"/>
                <a:sym typeface="Anton"/>
              </a:rPr>
              <a:t>CLASES CSS</a:t>
            </a:r>
            <a:endParaRPr b="0" i="1" sz="3600" u="none" cap="none" strike="noStrike">
              <a:solidFill>
                <a:srgbClr val="000000"/>
              </a:solidFill>
              <a:latin typeface="Anton"/>
              <a:ea typeface="Anton"/>
              <a:cs typeface="Anton"/>
              <a:sym typeface="Anton"/>
            </a:endParaRPr>
          </a:p>
          <a:p>
            <a:pPr indent="0" lvl="0" marL="0" marR="0" rtl="0" algn="ctr">
              <a:lnSpc>
                <a:spcPct val="100000"/>
              </a:lnSpc>
              <a:spcBef>
                <a:spcPts val="0"/>
              </a:spcBef>
              <a:spcAft>
                <a:spcPts val="0"/>
              </a:spcAft>
              <a:buClr>
                <a:srgbClr val="000000"/>
              </a:buClr>
              <a:buSzPts val="3600"/>
              <a:buFont typeface="Arial"/>
              <a:buNone/>
            </a:pPr>
            <a:r>
              <a:t/>
            </a:r>
            <a:endParaRPr b="0" i="1" sz="3600" u="none" cap="none" strike="noStrike">
              <a:solidFill>
                <a:srgbClr val="000000"/>
              </a:solidFill>
              <a:latin typeface="Anton"/>
              <a:ea typeface="Anton"/>
              <a:cs typeface="Anton"/>
              <a:sym typeface="Anton"/>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pic>
        <p:nvPicPr>
          <p:cNvPr id="276" name="Google Shape;276;p40"/>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277" name="Google Shape;277;p40"/>
          <p:cNvSpPr txBox="1"/>
          <p:nvPr/>
        </p:nvSpPr>
        <p:spPr>
          <a:xfrm>
            <a:off x="985725" y="1706450"/>
            <a:ext cx="7279200" cy="849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 name="Google Shape;278;p40"/>
          <p:cNvSpPr txBox="1"/>
          <p:nvPr/>
        </p:nvSpPr>
        <p:spPr>
          <a:xfrm>
            <a:off x="1807175" y="1883000"/>
            <a:ext cx="7279200" cy="849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Helvetica Neue"/>
              <a:ea typeface="Helvetica Neue"/>
              <a:cs typeface="Helvetica Neue"/>
              <a:sym typeface="Helvetica Neue"/>
            </a:endParaRPr>
          </a:p>
        </p:txBody>
      </p:sp>
      <p:sp>
        <p:nvSpPr>
          <p:cNvPr id="279" name="Google Shape;279;p40"/>
          <p:cNvSpPr txBox="1"/>
          <p:nvPr/>
        </p:nvSpPr>
        <p:spPr>
          <a:xfrm>
            <a:off x="1073300" y="1184800"/>
            <a:ext cx="2383500" cy="558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b="0" i="0" lang="es-419" sz="2800" u="none" cap="none" strike="noStrike">
                <a:solidFill>
                  <a:srgbClr val="000000"/>
                </a:solidFill>
                <a:latin typeface="Helvetica Neue Light"/>
                <a:ea typeface="Helvetica Neue Light"/>
                <a:cs typeface="Helvetica Neue Light"/>
                <a:sym typeface="Helvetica Neue Light"/>
              </a:rPr>
              <a:t>Error clásico:</a:t>
            </a:r>
            <a:endParaRPr b="0" i="0" sz="2800" u="none" cap="none" strike="noStrike">
              <a:solidFill>
                <a:srgbClr val="000000"/>
              </a:solidFill>
              <a:latin typeface="Helvetica Neue Light"/>
              <a:ea typeface="Helvetica Neue Light"/>
              <a:cs typeface="Helvetica Neue Light"/>
              <a:sym typeface="Helvetica Neue Light"/>
            </a:endParaRPr>
          </a:p>
        </p:txBody>
      </p:sp>
      <p:sp>
        <p:nvSpPr>
          <p:cNvPr id="280" name="Google Shape;280;p40"/>
          <p:cNvSpPr txBox="1"/>
          <p:nvPr/>
        </p:nvSpPr>
        <p:spPr>
          <a:xfrm>
            <a:off x="1073300" y="1883000"/>
            <a:ext cx="7337400" cy="989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500"/>
              <a:buFont typeface="Arial"/>
              <a:buNone/>
            </a:pPr>
            <a:r>
              <a:rPr b="0" i="0" lang="es-419" sz="2500" u="none" cap="none" strike="noStrike">
                <a:solidFill>
                  <a:srgbClr val="000000"/>
                </a:solidFill>
                <a:highlight>
                  <a:srgbClr val="E0FF00"/>
                </a:highlight>
                <a:latin typeface="Helvetica Neue Light"/>
                <a:ea typeface="Helvetica Neue Light"/>
                <a:cs typeface="Helvetica Neue Light"/>
                <a:sym typeface="Helvetica Neue Light"/>
              </a:rPr>
              <a:t>Los # y los puntos “.” de los selectores se usan en la hoja de estilos, no en el atributo</a:t>
            </a:r>
            <a:endParaRPr b="0" i="0" sz="2500" u="none" cap="none" strike="noStrike">
              <a:solidFill>
                <a:srgbClr val="000000"/>
              </a:solidFill>
              <a:highlight>
                <a:srgbClr val="E0FF00"/>
              </a:highlight>
              <a:latin typeface="Helvetica Neue Light"/>
              <a:ea typeface="Helvetica Neue Light"/>
              <a:cs typeface="Helvetica Neue Light"/>
              <a:sym typeface="Helvetica Neue Light"/>
            </a:endParaRPr>
          </a:p>
        </p:txBody>
      </p:sp>
      <p:pic>
        <p:nvPicPr>
          <p:cNvPr id="281" name="Google Shape;281;p40"/>
          <p:cNvPicPr preferRelativeResize="0"/>
          <p:nvPr/>
        </p:nvPicPr>
        <p:blipFill rotWithShape="1">
          <a:blip r:embed="rId4">
            <a:alphaModFix/>
          </a:blip>
          <a:srcRect b="0" l="0" r="0" t="0"/>
          <a:stretch/>
        </p:blipFill>
        <p:spPr>
          <a:xfrm>
            <a:off x="2352100" y="2981850"/>
            <a:ext cx="4439801" cy="1450725"/>
          </a:xfrm>
          <a:prstGeom prst="rect">
            <a:avLst/>
          </a:prstGeom>
          <a:noFill/>
          <a:ln>
            <a:noFill/>
          </a:ln>
        </p:spPr>
      </p:pic>
      <p:sp>
        <p:nvSpPr>
          <p:cNvPr id="282" name="Google Shape;282;p40"/>
          <p:cNvSpPr txBox="1"/>
          <p:nvPr/>
        </p:nvSpPr>
        <p:spPr>
          <a:xfrm>
            <a:off x="3456875" y="2872100"/>
            <a:ext cx="738900" cy="43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700"/>
              <a:buFont typeface="Arial"/>
              <a:buNone/>
            </a:pPr>
            <a:r>
              <a:rPr b="1" i="0" lang="es-419" sz="1700" u="none" cap="none" strike="noStrike">
                <a:solidFill>
                  <a:srgbClr val="FF0000"/>
                </a:solidFill>
                <a:latin typeface="Helvetica Neue"/>
                <a:ea typeface="Helvetica Neue"/>
                <a:cs typeface="Helvetica Neue"/>
                <a:sym typeface="Helvetica Neue"/>
              </a:rPr>
              <a:t>X</a:t>
            </a:r>
            <a:endParaRPr b="1" i="0" sz="1700" u="none" cap="none" strike="noStrike">
              <a:solidFill>
                <a:srgbClr val="FF0000"/>
              </a:solidFill>
              <a:latin typeface="Helvetica Neue"/>
              <a:ea typeface="Helvetica Neue"/>
              <a:cs typeface="Helvetica Neue"/>
              <a:sym typeface="Helvetica Neue"/>
            </a:endParaRPr>
          </a:p>
        </p:txBody>
      </p:sp>
      <p:sp>
        <p:nvSpPr>
          <p:cNvPr id="283" name="Google Shape;283;p40"/>
          <p:cNvSpPr txBox="1"/>
          <p:nvPr/>
        </p:nvSpPr>
        <p:spPr>
          <a:xfrm>
            <a:off x="3714650" y="3443300"/>
            <a:ext cx="738900" cy="43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700"/>
              <a:buFont typeface="Arial"/>
              <a:buNone/>
            </a:pPr>
            <a:r>
              <a:rPr b="1" i="0" lang="es-419" sz="1700" u="none" cap="none" strike="noStrike">
                <a:solidFill>
                  <a:srgbClr val="FF0000"/>
                </a:solidFill>
                <a:latin typeface="Helvetica Neue"/>
                <a:ea typeface="Helvetica Neue"/>
                <a:cs typeface="Helvetica Neue"/>
                <a:sym typeface="Helvetica Neue"/>
              </a:rPr>
              <a:t>X</a:t>
            </a:r>
            <a:endParaRPr b="1" i="0" sz="1700" u="none" cap="none" strike="noStrike">
              <a:solidFill>
                <a:srgbClr val="FF0000"/>
              </a:solidFill>
              <a:latin typeface="Helvetica Neue"/>
              <a:ea typeface="Helvetica Neue"/>
              <a:cs typeface="Helvetica Neue"/>
              <a:sym typeface="Helvetica Neue"/>
            </a:endParaRPr>
          </a:p>
        </p:txBody>
      </p:sp>
      <p:sp>
        <p:nvSpPr>
          <p:cNvPr id="284" name="Google Shape;284;p40"/>
          <p:cNvSpPr txBox="1"/>
          <p:nvPr/>
        </p:nvSpPr>
        <p:spPr>
          <a:xfrm>
            <a:off x="1671825" y="478375"/>
            <a:ext cx="5666100" cy="989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419" sz="3600" u="none" cap="none" strike="noStrike">
                <a:solidFill>
                  <a:srgbClr val="000000"/>
                </a:solidFill>
                <a:latin typeface="Anton"/>
                <a:ea typeface="Anton"/>
                <a:cs typeface="Anton"/>
                <a:sym typeface="Anton"/>
              </a:rPr>
              <a:t>CLASES CSS</a:t>
            </a:r>
            <a:endParaRPr b="0" i="1" sz="3600" u="none" cap="none" strike="noStrike">
              <a:solidFill>
                <a:srgbClr val="000000"/>
              </a:solidFill>
              <a:latin typeface="Anton"/>
              <a:ea typeface="Anton"/>
              <a:cs typeface="Anton"/>
              <a:sym typeface="Anton"/>
            </a:endParaRPr>
          </a:p>
          <a:p>
            <a:pPr indent="0" lvl="0" marL="0" marR="0" rtl="0" algn="ctr">
              <a:lnSpc>
                <a:spcPct val="100000"/>
              </a:lnSpc>
              <a:spcBef>
                <a:spcPts val="0"/>
              </a:spcBef>
              <a:spcAft>
                <a:spcPts val="0"/>
              </a:spcAft>
              <a:buClr>
                <a:srgbClr val="000000"/>
              </a:buClr>
              <a:buSzPts val="3600"/>
              <a:buFont typeface="Arial"/>
              <a:buNone/>
            </a:pPr>
            <a:r>
              <a:t/>
            </a:r>
            <a:endParaRPr b="0" i="1" sz="3600" u="none" cap="none" strike="noStrike">
              <a:solidFill>
                <a:srgbClr val="000000"/>
              </a:solidFill>
              <a:latin typeface="Anton"/>
              <a:ea typeface="Anton"/>
              <a:cs typeface="Anton"/>
              <a:sym typeface="Anton"/>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FF00"/>
            </a:gs>
            <a:gs pos="100000">
              <a:srgbClr val="3CEFAB"/>
            </a:gs>
          </a:gsLst>
          <a:lin ang="10800025" scaled="0"/>
        </a:gradFill>
      </p:bgPr>
    </p:bg>
    <p:spTree>
      <p:nvGrpSpPr>
        <p:cNvPr id="288" name="Shape 288"/>
        <p:cNvGrpSpPr/>
        <p:nvPr/>
      </p:nvGrpSpPr>
      <p:grpSpPr>
        <a:xfrm>
          <a:off x="0" y="0"/>
          <a:ext cx="0" cy="0"/>
          <a:chOff x="0" y="0"/>
          <a:chExt cx="0" cy="0"/>
        </a:xfrm>
      </p:grpSpPr>
      <p:sp>
        <p:nvSpPr>
          <p:cNvPr id="289" name="Google Shape;289;p41"/>
          <p:cNvSpPr txBox="1"/>
          <p:nvPr/>
        </p:nvSpPr>
        <p:spPr>
          <a:xfrm>
            <a:off x="2187450" y="2077200"/>
            <a:ext cx="47691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419" sz="3600" u="none" cap="none" strike="noStrike">
                <a:solidFill>
                  <a:srgbClr val="000000"/>
                </a:solidFill>
                <a:latin typeface="Anton"/>
                <a:ea typeface="Anton"/>
                <a:cs typeface="Anton"/>
                <a:sym typeface="Anton"/>
              </a:rPr>
              <a:t>JAVASCRIPT</a:t>
            </a:r>
            <a:endParaRPr b="0" i="1" sz="3600" u="none" cap="none" strike="noStrike">
              <a:solidFill>
                <a:srgbClr val="000000"/>
              </a:solidFill>
              <a:latin typeface="Anton"/>
              <a:ea typeface="Anton"/>
              <a:cs typeface="Anton"/>
              <a:sym typeface="Anton"/>
            </a:endParaRPr>
          </a:p>
        </p:txBody>
      </p:sp>
      <p:pic>
        <p:nvPicPr>
          <p:cNvPr id="290" name="Google Shape;290;p41"/>
          <p:cNvPicPr preferRelativeResize="0"/>
          <p:nvPr/>
        </p:nvPicPr>
        <p:blipFill rotWithShape="1">
          <a:blip r:embed="rId3">
            <a:alphaModFix/>
          </a:blip>
          <a:srcRect b="0" l="0" r="0" t="0"/>
          <a:stretch/>
        </p:blipFill>
        <p:spPr>
          <a:xfrm>
            <a:off x="7446150" y="4444700"/>
            <a:ext cx="1186526" cy="3306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pic>
        <p:nvPicPr>
          <p:cNvPr id="295" name="Google Shape;295;p42"/>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296" name="Google Shape;296;p42"/>
          <p:cNvSpPr txBox="1"/>
          <p:nvPr/>
        </p:nvSpPr>
        <p:spPr>
          <a:xfrm>
            <a:off x="202200" y="985725"/>
            <a:ext cx="5502900" cy="33597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000"/>
              <a:buFont typeface="Arial"/>
              <a:buNone/>
            </a:pPr>
            <a:r>
              <a:rPr b="0" i="0" lang="es-419" sz="2000" u="none" cap="none" strike="noStrike">
                <a:solidFill>
                  <a:schemeClr val="dk1"/>
                </a:solidFill>
                <a:highlight>
                  <a:schemeClr val="lt1"/>
                </a:highlight>
                <a:latin typeface="Helvetica Neue Light"/>
                <a:ea typeface="Helvetica Neue Light"/>
                <a:cs typeface="Helvetica Neue Light"/>
                <a:sym typeface="Helvetica Neue Light"/>
              </a:rPr>
              <a:t>JavaScript es el </a:t>
            </a:r>
            <a:r>
              <a:rPr b="1" i="0" lang="es-419" sz="2000" u="none" cap="none" strike="noStrike">
                <a:solidFill>
                  <a:schemeClr val="dk1"/>
                </a:solidFill>
                <a:highlight>
                  <a:schemeClr val="lt1"/>
                </a:highlight>
                <a:latin typeface="Helvetica Neue"/>
                <a:ea typeface="Helvetica Neue"/>
                <a:cs typeface="Helvetica Neue"/>
                <a:sym typeface="Helvetica Neue"/>
              </a:rPr>
              <a:t>lenguaje de programación web </a:t>
            </a:r>
            <a:r>
              <a:rPr b="0" i="0" lang="es-419" sz="2000" u="none" cap="none" strike="noStrike">
                <a:solidFill>
                  <a:schemeClr val="dk1"/>
                </a:solidFill>
                <a:highlight>
                  <a:schemeClr val="lt1"/>
                </a:highlight>
                <a:latin typeface="Helvetica Neue Light"/>
                <a:ea typeface="Helvetica Neue Light"/>
                <a:cs typeface="Helvetica Neue Light"/>
                <a:sym typeface="Helvetica Neue Light"/>
              </a:rPr>
              <a:t>por excelencia. </a:t>
            </a:r>
            <a:endParaRPr b="0" i="0" sz="2000" u="none" cap="none" strike="noStrike">
              <a:solidFill>
                <a:schemeClr val="dk1"/>
              </a:solidFill>
              <a:highlight>
                <a:schemeClr val="lt1"/>
              </a:highlight>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2000"/>
              <a:buFont typeface="Arial"/>
              <a:buNone/>
            </a:pPr>
            <a:r>
              <a:rPr b="0" i="0" lang="es-419" sz="2000" u="none" cap="none" strike="noStrike">
                <a:solidFill>
                  <a:schemeClr val="dk1"/>
                </a:solidFill>
                <a:highlight>
                  <a:schemeClr val="lt1"/>
                </a:highlight>
                <a:latin typeface="Helvetica Neue Light"/>
                <a:ea typeface="Helvetica Neue Light"/>
                <a:cs typeface="Helvetica Neue Light"/>
                <a:sym typeface="Helvetica Neue Light"/>
              </a:rPr>
              <a:t>Decimos que se trata de un lenguaje de programación </a:t>
            </a:r>
            <a:r>
              <a:rPr b="1" i="0" lang="es-419" sz="2000" u="none" cap="none" strike="noStrike">
                <a:solidFill>
                  <a:schemeClr val="dk1"/>
                </a:solidFill>
                <a:highlight>
                  <a:schemeClr val="lt1"/>
                </a:highlight>
                <a:latin typeface="Helvetica Neue"/>
                <a:ea typeface="Helvetica Neue"/>
                <a:cs typeface="Helvetica Neue"/>
                <a:sym typeface="Helvetica Neue"/>
              </a:rPr>
              <a:t>interpretado</a:t>
            </a:r>
            <a:r>
              <a:rPr b="0" i="0" lang="es-419" sz="2000" u="none" cap="none" strike="noStrike">
                <a:solidFill>
                  <a:schemeClr val="dk1"/>
                </a:solidFill>
                <a:highlight>
                  <a:schemeClr val="lt1"/>
                </a:highlight>
                <a:latin typeface="Helvetica Neue Light"/>
                <a:ea typeface="Helvetica Neue Light"/>
                <a:cs typeface="Helvetica Neue Light"/>
                <a:sym typeface="Helvetica Neue Light"/>
              </a:rPr>
              <a:t>. </a:t>
            </a:r>
            <a:endParaRPr b="0" i="0" sz="2000" u="none" cap="none" strike="noStrike">
              <a:solidFill>
                <a:schemeClr val="dk1"/>
              </a:solidFill>
              <a:highlight>
                <a:schemeClr val="lt1"/>
              </a:highlight>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2000"/>
              <a:buFont typeface="Arial"/>
              <a:buNone/>
            </a:pPr>
            <a:r>
              <a:rPr b="0" i="0" lang="es-419" sz="2000" u="none" cap="none" strike="noStrike">
                <a:solidFill>
                  <a:schemeClr val="dk1"/>
                </a:solidFill>
                <a:highlight>
                  <a:schemeClr val="lt1"/>
                </a:highlight>
                <a:latin typeface="Helvetica Neue Light"/>
                <a:ea typeface="Helvetica Neue Light"/>
                <a:cs typeface="Helvetica Neue Light"/>
                <a:sym typeface="Helvetica Neue Light"/>
              </a:rPr>
              <a:t>Su uso más conocido es del lado del cliente (</a:t>
            </a:r>
            <a:r>
              <a:rPr b="1" i="0" lang="es-419" sz="2000" u="none" cap="none" strike="noStrike">
                <a:solidFill>
                  <a:schemeClr val="dk1"/>
                </a:solidFill>
                <a:highlight>
                  <a:schemeClr val="lt1"/>
                </a:highlight>
                <a:latin typeface="Helvetica Neue"/>
                <a:ea typeface="Helvetica Neue"/>
                <a:cs typeface="Helvetica Neue"/>
                <a:sym typeface="Helvetica Neue"/>
              </a:rPr>
              <a:t>client-side</a:t>
            </a:r>
            <a:r>
              <a:rPr b="0" i="0" lang="es-419" sz="2000" u="none" cap="none" strike="noStrike">
                <a:solidFill>
                  <a:schemeClr val="dk1"/>
                </a:solidFill>
                <a:highlight>
                  <a:schemeClr val="lt1"/>
                </a:highlight>
                <a:latin typeface="Helvetica Neue Light"/>
                <a:ea typeface="Helvetica Neue Light"/>
                <a:cs typeface="Helvetica Neue Light"/>
                <a:sym typeface="Helvetica Neue Light"/>
              </a:rPr>
              <a:t>), corriendo en el navegador web, permite mejoras en la interfaz de usuario.</a:t>
            </a:r>
            <a:endParaRPr b="0" i="0" sz="2000" u="none" cap="none" strike="noStrike">
              <a:solidFill>
                <a:schemeClr val="dk1"/>
              </a:solidFill>
              <a:highlight>
                <a:schemeClr val="lt1"/>
              </a:highlight>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2000"/>
              <a:buFont typeface="Arial"/>
              <a:buNone/>
            </a:pPr>
            <a:r>
              <a:rPr b="0" i="0" lang="es-419" sz="2000" u="none" cap="none" strike="noStrike">
                <a:solidFill>
                  <a:schemeClr val="dk1"/>
                </a:solidFill>
                <a:highlight>
                  <a:schemeClr val="lt1"/>
                </a:highlight>
                <a:latin typeface="Helvetica Neue Light"/>
                <a:ea typeface="Helvetica Neue Light"/>
                <a:cs typeface="Helvetica Neue Light"/>
                <a:sym typeface="Helvetica Neue Light"/>
              </a:rPr>
              <a:t>React está desarrollado en JS, por eso lo llamamos </a:t>
            </a:r>
            <a:r>
              <a:rPr b="1" i="0" lang="es-419" sz="2000" u="none" cap="none" strike="noStrike">
                <a:solidFill>
                  <a:schemeClr val="dk1"/>
                </a:solidFill>
                <a:highlight>
                  <a:schemeClr val="lt1"/>
                </a:highlight>
                <a:latin typeface="Helvetica Neue"/>
                <a:ea typeface="Helvetica Neue"/>
                <a:cs typeface="Helvetica Neue"/>
                <a:sym typeface="Helvetica Neue"/>
              </a:rPr>
              <a:t>reactjs</a:t>
            </a:r>
            <a:r>
              <a:rPr b="0" i="0" lang="es-419" sz="2000" u="none" cap="none" strike="noStrike">
                <a:solidFill>
                  <a:schemeClr val="dk1"/>
                </a:solidFill>
                <a:highlight>
                  <a:schemeClr val="lt1"/>
                </a:highlight>
                <a:latin typeface="Helvetica Neue Light"/>
                <a:ea typeface="Helvetica Neue Light"/>
                <a:cs typeface="Helvetica Neue Light"/>
                <a:sym typeface="Helvetica Neue Light"/>
              </a:rPr>
              <a:t>.</a:t>
            </a:r>
            <a:endParaRPr b="0" i="0" sz="2000" u="none" cap="none" strike="noStrike">
              <a:solidFill>
                <a:schemeClr val="dk1"/>
              </a:solidFill>
              <a:highlight>
                <a:schemeClr val="lt1"/>
              </a:highlight>
              <a:latin typeface="Helvetica Neue Light"/>
              <a:ea typeface="Helvetica Neue Light"/>
              <a:cs typeface="Helvetica Neue Light"/>
              <a:sym typeface="Helvetica Neue Light"/>
            </a:endParaRPr>
          </a:p>
        </p:txBody>
      </p:sp>
      <p:pic>
        <p:nvPicPr>
          <p:cNvPr id="297" name="Google Shape;297;p42"/>
          <p:cNvPicPr preferRelativeResize="0"/>
          <p:nvPr/>
        </p:nvPicPr>
        <p:blipFill rotWithShape="1">
          <a:blip r:embed="rId4">
            <a:alphaModFix/>
          </a:blip>
          <a:srcRect b="0" l="19755" r="23718" t="0"/>
          <a:stretch/>
        </p:blipFill>
        <p:spPr>
          <a:xfrm>
            <a:off x="5594000" y="1130600"/>
            <a:ext cx="3160451" cy="3143250"/>
          </a:xfrm>
          <a:prstGeom prst="rect">
            <a:avLst/>
          </a:prstGeom>
          <a:noFill/>
          <a:ln>
            <a:noFill/>
          </a:ln>
        </p:spPr>
      </p:pic>
      <p:sp>
        <p:nvSpPr>
          <p:cNvPr id="298" name="Google Shape;298;p42"/>
          <p:cNvSpPr txBox="1"/>
          <p:nvPr/>
        </p:nvSpPr>
        <p:spPr>
          <a:xfrm>
            <a:off x="1671825" y="249775"/>
            <a:ext cx="5666100" cy="989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419" sz="3600" u="none" cap="none" strike="noStrike">
                <a:solidFill>
                  <a:srgbClr val="000000"/>
                </a:solidFill>
                <a:latin typeface="Anton"/>
                <a:ea typeface="Anton"/>
                <a:cs typeface="Anton"/>
                <a:sym typeface="Anton"/>
              </a:rPr>
              <a:t>¿QUÉ ES?</a:t>
            </a:r>
            <a:endParaRPr b="0" i="1" sz="3600" u="none" cap="none" strike="noStrike">
              <a:solidFill>
                <a:srgbClr val="000000"/>
              </a:solidFill>
              <a:latin typeface="Anton"/>
              <a:ea typeface="Anton"/>
              <a:cs typeface="Anton"/>
              <a:sym typeface="Anton"/>
            </a:endParaRPr>
          </a:p>
          <a:p>
            <a:pPr indent="0" lvl="0" marL="0" marR="0" rtl="0" algn="ctr">
              <a:lnSpc>
                <a:spcPct val="100000"/>
              </a:lnSpc>
              <a:spcBef>
                <a:spcPts val="0"/>
              </a:spcBef>
              <a:spcAft>
                <a:spcPts val="0"/>
              </a:spcAft>
              <a:buClr>
                <a:srgbClr val="000000"/>
              </a:buClr>
              <a:buSzPts val="3600"/>
              <a:buFont typeface="Arial"/>
              <a:buNone/>
            </a:pPr>
            <a:r>
              <a:t/>
            </a:r>
            <a:endParaRPr b="0" i="1" sz="3600" u="none" cap="none" strike="noStrike">
              <a:solidFill>
                <a:srgbClr val="000000"/>
              </a:solidFill>
              <a:latin typeface="Anton"/>
              <a:ea typeface="Anton"/>
              <a:cs typeface="Anton"/>
              <a:sym typeface="Anton"/>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pic>
        <p:nvPicPr>
          <p:cNvPr id="303" name="Google Shape;303;p43"/>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304" name="Google Shape;304;p43"/>
          <p:cNvPicPr preferRelativeResize="0"/>
          <p:nvPr/>
        </p:nvPicPr>
        <p:blipFill rotWithShape="1">
          <a:blip r:embed="rId4">
            <a:alphaModFix/>
          </a:blip>
          <a:srcRect b="0" l="19755" r="23718" t="0"/>
          <a:stretch/>
        </p:blipFill>
        <p:spPr>
          <a:xfrm>
            <a:off x="5594000" y="1130600"/>
            <a:ext cx="3160451" cy="3143250"/>
          </a:xfrm>
          <a:prstGeom prst="rect">
            <a:avLst/>
          </a:prstGeom>
          <a:noFill/>
          <a:ln>
            <a:noFill/>
          </a:ln>
        </p:spPr>
      </p:pic>
      <p:sp>
        <p:nvSpPr>
          <p:cNvPr id="305" name="Google Shape;305;p43"/>
          <p:cNvSpPr txBox="1"/>
          <p:nvPr/>
        </p:nvSpPr>
        <p:spPr>
          <a:xfrm>
            <a:off x="202200" y="469250"/>
            <a:ext cx="5502900" cy="24120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400"/>
              <a:buFont typeface="Arial"/>
              <a:buNone/>
            </a:pPr>
            <a:r>
              <a:t/>
            </a:r>
            <a:endParaRPr b="1" i="0" sz="2400" u="none" cap="none" strike="noStrike">
              <a:solidFill>
                <a:schemeClr val="dk1"/>
              </a:solidFill>
              <a:highlight>
                <a:schemeClr val="lt1"/>
              </a:highlight>
              <a:latin typeface="Helvetica Neue"/>
              <a:ea typeface="Helvetica Neue"/>
              <a:cs typeface="Helvetica Neue"/>
              <a:sym typeface="Helvetica Neue"/>
            </a:endParaRPr>
          </a:p>
          <a:p>
            <a:pPr indent="0" lvl="0" marL="0" marR="0" rtl="0" algn="l">
              <a:lnSpc>
                <a:spcPct val="115000"/>
              </a:lnSpc>
              <a:spcBef>
                <a:spcPts val="0"/>
              </a:spcBef>
              <a:spcAft>
                <a:spcPts val="0"/>
              </a:spcAft>
              <a:buClr>
                <a:srgbClr val="000000"/>
              </a:buClr>
              <a:buSzPts val="2400"/>
              <a:buFont typeface="Arial"/>
              <a:buNone/>
            </a:pPr>
            <a:r>
              <a:t/>
            </a:r>
            <a:endParaRPr b="1" i="0" sz="2400" u="none" cap="none" strike="noStrike">
              <a:solidFill>
                <a:schemeClr val="dk1"/>
              </a:solidFill>
              <a:highlight>
                <a:schemeClr val="lt1"/>
              </a:highlight>
              <a:latin typeface="Helvetica Neue"/>
              <a:ea typeface="Helvetica Neue"/>
              <a:cs typeface="Helvetica Neue"/>
              <a:sym typeface="Helvetica Neue"/>
            </a:endParaRPr>
          </a:p>
          <a:p>
            <a:pPr indent="0" lvl="0" marL="0" marR="0" rtl="0" algn="ctr">
              <a:lnSpc>
                <a:spcPct val="115000"/>
              </a:lnSpc>
              <a:spcBef>
                <a:spcPts val="0"/>
              </a:spcBef>
              <a:spcAft>
                <a:spcPts val="0"/>
              </a:spcAft>
              <a:buClr>
                <a:srgbClr val="000000"/>
              </a:buClr>
              <a:buSzPts val="2000"/>
              <a:buFont typeface="Arial"/>
              <a:buNone/>
            </a:pPr>
            <a:r>
              <a:rPr b="0" i="1" lang="es-419" sz="2000" u="none" cap="none" strike="noStrike">
                <a:solidFill>
                  <a:schemeClr val="dk1"/>
                </a:solidFill>
                <a:highlight>
                  <a:schemeClr val="lt1"/>
                </a:highlight>
                <a:latin typeface="Helvetica Neue Light"/>
                <a:ea typeface="Helvetica Neue Light"/>
                <a:cs typeface="Helvetica Neue Light"/>
                <a:sym typeface="Helvetica Neue Light"/>
              </a:rPr>
              <a:t>“En una propuesta laboral decía que necesitaba saber Vanilla JS, ¿Dónde lo puedo aprender?”</a:t>
            </a:r>
            <a:endParaRPr b="0" i="1" sz="2000" u="none" cap="none" strike="noStrike">
              <a:solidFill>
                <a:schemeClr val="dk1"/>
              </a:solidFill>
              <a:highlight>
                <a:schemeClr val="lt1"/>
              </a:highlight>
              <a:latin typeface="Helvetica Neue Light"/>
              <a:ea typeface="Helvetica Neue Light"/>
              <a:cs typeface="Helvetica Neue Light"/>
              <a:sym typeface="Helvetica Neue Light"/>
            </a:endParaRPr>
          </a:p>
        </p:txBody>
      </p:sp>
      <p:sp>
        <p:nvSpPr>
          <p:cNvPr id="306" name="Google Shape;306;p43"/>
          <p:cNvSpPr txBox="1"/>
          <p:nvPr/>
        </p:nvSpPr>
        <p:spPr>
          <a:xfrm>
            <a:off x="280800" y="2881250"/>
            <a:ext cx="5502900" cy="16431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000"/>
              <a:buFont typeface="Arial"/>
              <a:buNone/>
            </a:pPr>
            <a:r>
              <a:rPr b="0" i="0" lang="es-419" sz="2000" u="none" cap="none" strike="noStrike">
                <a:solidFill>
                  <a:schemeClr val="dk1"/>
                </a:solidFill>
                <a:highlight>
                  <a:schemeClr val="lt1"/>
                </a:highlight>
                <a:latin typeface="Helvetica Neue Light"/>
                <a:ea typeface="Helvetica Neue Light"/>
                <a:cs typeface="Helvetica Neue Light"/>
                <a:sym typeface="Helvetica Neue Light"/>
              </a:rPr>
              <a:t>¡Tal como el helado más </a:t>
            </a:r>
            <a:r>
              <a:rPr b="1" i="0" lang="es-419" sz="2000" u="none" cap="none" strike="noStrike">
                <a:solidFill>
                  <a:schemeClr val="dk1"/>
                </a:solidFill>
                <a:highlight>
                  <a:schemeClr val="lt1"/>
                </a:highlight>
                <a:latin typeface="Helvetica Neue"/>
                <a:ea typeface="Helvetica Neue"/>
                <a:cs typeface="Helvetica Neue"/>
                <a:sym typeface="Helvetica Neue"/>
              </a:rPr>
              <a:t>común</a:t>
            </a:r>
            <a:r>
              <a:rPr b="0" i="0" lang="es-419" sz="2000" u="none" cap="none" strike="noStrike">
                <a:solidFill>
                  <a:schemeClr val="dk1"/>
                </a:solidFill>
                <a:highlight>
                  <a:schemeClr val="lt1"/>
                </a:highlight>
                <a:latin typeface="Helvetica Neue Light"/>
                <a:ea typeface="Helvetica Neue Light"/>
                <a:cs typeface="Helvetica Neue Light"/>
                <a:sym typeface="Helvetica Neue Light"/>
              </a:rPr>
              <a:t>, el saborizante más </a:t>
            </a:r>
            <a:r>
              <a:rPr b="1" i="0" lang="es-419" sz="2000" u="none" cap="none" strike="noStrike">
                <a:solidFill>
                  <a:schemeClr val="dk1"/>
                </a:solidFill>
                <a:highlight>
                  <a:schemeClr val="lt1"/>
                </a:highlight>
                <a:latin typeface="Helvetica Neue"/>
                <a:ea typeface="Helvetica Neue"/>
                <a:cs typeface="Helvetica Neue"/>
                <a:sym typeface="Helvetica Neue"/>
              </a:rPr>
              <a:t>conocido</a:t>
            </a:r>
            <a:r>
              <a:rPr b="0" i="0" lang="es-419" sz="2000" u="none" cap="none" strike="noStrike">
                <a:solidFill>
                  <a:schemeClr val="dk1"/>
                </a:solidFill>
                <a:highlight>
                  <a:schemeClr val="lt1"/>
                </a:highlight>
                <a:latin typeface="Helvetica Neue Light"/>
                <a:ea typeface="Helvetica Neue Light"/>
                <a:cs typeface="Helvetica Neue Light"/>
                <a:sym typeface="Helvetica Neue Light"/>
              </a:rPr>
              <a:t>, o el clásico de los clásicos!</a:t>
            </a:r>
            <a:endParaRPr b="0" i="0" sz="2000" u="none" cap="none" strike="noStrike">
              <a:solidFill>
                <a:schemeClr val="dk1"/>
              </a:solidFill>
              <a:highlight>
                <a:schemeClr val="lt1"/>
              </a:highlight>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2000"/>
              <a:buFont typeface="Arial"/>
              <a:buNone/>
            </a:pPr>
            <a:r>
              <a:rPr b="0" i="0" lang="es-419" sz="2000" u="none" cap="none" strike="noStrike">
                <a:solidFill>
                  <a:schemeClr val="dk1"/>
                </a:solidFill>
                <a:highlight>
                  <a:schemeClr val="lt1"/>
                </a:highlight>
                <a:latin typeface="Helvetica Neue Light"/>
                <a:ea typeface="Helvetica Neue Light"/>
                <a:cs typeface="Helvetica Neue Light"/>
                <a:sym typeface="Helvetica Neue Light"/>
              </a:rPr>
              <a:t>¡JS sin aditivos ni conservantes!</a:t>
            </a:r>
            <a:endParaRPr b="0" i="0" sz="2000" u="none" cap="none" strike="noStrike">
              <a:solidFill>
                <a:schemeClr val="dk1"/>
              </a:solidFill>
              <a:highlight>
                <a:schemeClr val="lt1"/>
              </a:highlight>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chemeClr val="dk1"/>
              </a:buClr>
              <a:buSzPts val="1100"/>
              <a:buFont typeface="Arial"/>
              <a:buNone/>
            </a:pPr>
            <a:r>
              <a:rPr b="1" i="0" lang="es-419" sz="1700" u="none" cap="none" strike="noStrike">
                <a:solidFill>
                  <a:schemeClr val="dk1"/>
                </a:solidFill>
                <a:highlight>
                  <a:srgbClr val="E0FF00"/>
                </a:highlight>
                <a:latin typeface="Helvetica Neue"/>
                <a:ea typeface="Helvetica Neue"/>
                <a:cs typeface="Helvetica Neue"/>
                <a:sym typeface="Helvetica Neue"/>
              </a:rPr>
              <a:t>(mejor dicho, sin librerías externas)</a:t>
            </a:r>
            <a:endParaRPr b="1" i="0" sz="1700" u="none" cap="none" strike="noStrike">
              <a:solidFill>
                <a:schemeClr val="dk1"/>
              </a:solidFill>
              <a:highlight>
                <a:srgbClr val="E0FF00"/>
              </a:highlight>
              <a:latin typeface="Helvetica Neue"/>
              <a:ea typeface="Helvetica Neue"/>
              <a:cs typeface="Helvetica Neue"/>
              <a:sym typeface="Helvetica Neue"/>
            </a:endParaRPr>
          </a:p>
        </p:txBody>
      </p:sp>
      <p:sp>
        <p:nvSpPr>
          <p:cNvPr id="307" name="Google Shape;307;p43"/>
          <p:cNvSpPr txBox="1"/>
          <p:nvPr/>
        </p:nvSpPr>
        <p:spPr>
          <a:xfrm>
            <a:off x="1671825" y="249775"/>
            <a:ext cx="5666100" cy="989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419" sz="3600" u="none" cap="none" strike="noStrike">
                <a:solidFill>
                  <a:srgbClr val="000000"/>
                </a:solidFill>
                <a:latin typeface="Anton"/>
                <a:ea typeface="Anton"/>
                <a:cs typeface="Anton"/>
                <a:sym typeface="Anton"/>
              </a:rPr>
              <a:t>¡PREGUNTA RÁPIDA!</a:t>
            </a:r>
            <a:endParaRPr b="0" i="1" sz="3600" u="none" cap="none" strike="noStrike">
              <a:solidFill>
                <a:srgbClr val="000000"/>
              </a:solidFill>
              <a:latin typeface="Anton"/>
              <a:ea typeface="Anton"/>
              <a:cs typeface="Anton"/>
              <a:sym typeface="Anton"/>
            </a:endParaRPr>
          </a:p>
          <a:p>
            <a:pPr indent="0" lvl="0" marL="0" marR="0" rtl="0" algn="ctr">
              <a:lnSpc>
                <a:spcPct val="100000"/>
              </a:lnSpc>
              <a:spcBef>
                <a:spcPts val="0"/>
              </a:spcBef>
              <a:spcAft>
                <a:spcPts val="0"/>
              </a:spcAft>
              <a:buClr>
                <a:srgbClr val="000000"/>
              </a:buClr>
              <a:buSzPts val="3600"/>
              <a:buFont typeface="Arial"/>
              <a:buNone/>
            </a:pPr>
            <a:r>
              <a:t/>
            </a:r>
            <a:endParaRPr b="0" i="1" sz="3600" u="none" cap="none" strike="noStrike">
              <a:solidFill>
                <a:srgbClr val="000000"/>
              </a:solidFill>
              <a:latin typeface="Anton"/>
              <a:ea typeface="Anton"/>
              <a:cs typeface="Anton"/>
              <a:sym typeface="Anton"/>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6"/>
                                        </p:tgtEl>
                                        <p:attrNameLst>
                                          <p:attrName>style.visibility</p:attrName>
                                        </p:attrNameLst>
                                      </p:cBhvr>
                                      <p:to>
                                        <p:strVal val="visible"/>
                                      </p:to>
                                    </p:set>
                                    <p:animEffect filter="fade" transition="in">
                                      <p:cBhvr>
                                        <p:cTn dur="1000"/>
                                        <p:tgtEl>
                                          <p:spTgt spid="30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5" name="Shape 75"/>
        <p:cNvGrpSpPr/>
        <p:nvPr/>
      </p:nvGrpSpPr>
      <p:grpSpPr>
        <a:xfrm>
          <a:off x="0" y="0"/>
          <a:ext cx="0" cy="0"/>
          <a:chOff x="0" y="0"/>
          <a:chExt cx="0" cy="0"/>
        </a:xfrm>
      </p:grpSpPr>
      <p:sp>
        <p:nvSpPr>
          <p:cNvPr id="76" name="Google Shape;76;p17"/>
          <p:cNvSpPr txBox="1"/>
          <p:nvPr/>
        </p:nvSpPr>
        <p:spPr>
          <a:xfrm>
            <a:off x="1453850" y="1843275"/>
            <a:ext cx="5902200" cy="1129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b="0" i="1" lang="es-419" sz="4000" u="none" cap="none" strike="noStrike">
                <a:solidFill>
                  <a:srgbClr val="E0FF00"/>
                </a:solidFill>
                <a:latin typeface="Anton"/>
                <a:ea typeface="Anton"/>
                <a:cs typeface="Anton"/>
                <a:sym typeface="Anton"/>
              </a:rPr>
              <a:t>¿DUDAS DEL ON-BOARDING?</a:t>
            </a:r>
            <a:endParaRPr b="0" i="1" sz="4000" u="none" cap="none" strike="noStrike">
              <a:solidFill>
                <a:srgbClr val="E0FF00"/>
              </a:solidFill>
              <a:latin typeface="Anton"/>
              <a:ea typeface="Anton"/>
              <a:cs typeface="Anton"/>
              <a:sym typeface="Anton"/>
            </a:endParaRPr>
          </a:p>
        </p:txBody>
      </p:sp>
      <p:sp>
        <p:nvSpPr>
          <p:cNvPr id="77" name="Google Shape;77;p17"/>
          <p:cNvSpPr/>
          <p:nvPr/>
        </p:nvSpPr>
        <p:spPr>
          <a:xfrm>
            <a:off x="3436038" y="2829200"/>
            <a:ext cx="2271900" cy="567900"/>
          </a:xfrm>
          <a:prstGeom prst="roundRect">
            <a:avLst>
              <a:gd fmla="val 16667" name="adj"/>
            </a:avLst>
          </a:prstGeom>
          <a:noFill/>
          <a:ln cap="flat" cmpd="sng" w="28575">
            <a:solidFill>
              <a:srgbClr val="3CEFA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s-419" sz="1800" u="sng" cap="none" strike="noStrike">
                <a:solidFill>
                  <a:schemeClr val="hlink"/>
                </a:solidFill>
                <a:latin typeface="Anton"/>
                <a:ea typeface="Anton"/>
                <a:cs typeface="Anton"/>
                <a:sym typeface="Anton"/>
                <a:hlinkClick r:id="rId4"/>
              </a:rPr>
              <a:t>MIRALO AQUI</a:t>
            </a:r>
            <a:endParaRPr b="0" i="0" sz="1800" u="none" cap="none" strike="noStrike">
              <a:solidFill>
                <a:srgbClr val="FFFFFF"/>
              </a:solidFill>
              <a:latin typeface="Anton"/>
              <a:ea typeface="Anton"/>
              <a:cs typeface="Anton"/>
              <a:sym typeface="Anton"/>
            </a:endParaRPr>
          </a:p>
        </p:txBody>
      </p:sp>
      <p:pic>
        <p:nvPicPr>
          <p:cNvPr descr="Tiger Face on Apple iOS 12.2" id="78" name="Google Shape;78;p17"/>
          <p:cNvPicPr preferRelativeResize="0"/>
          <p:nvPr/>
        </p:nvPicPr>
        <p:blipFill rotWithShape="1">
          <a:blip r:embed="rId5">
            <a:alphaModFix/>
          </a:blip>
          <a:srcRect b="0" l="0" r="0" t="0"/>
          <a:stretch/>
        </p:blipFill>
        <p:spPr>
          <a:xfrm>
            <a:off x="4215950" y="1281238"/>
            <a:ext cx="712075" cy="71207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44"/>
          <p:cNvSpPr txBox="1"/>
          <p:nvPr/>
        </p:nvSpPr>
        <p:spPr>
          <a:xfrm>
            <a:off x="880425" y="1738300"/>
            <a:ext cx="7439700" cy="21285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000"/>
              <a:buFont typeface="Arial"/>
              <a:buNone/>
            </a:pPr>
            <a:r>
              <a:rPr b="0" i="0" lang="es-419" sz="2000" u="none" cap="none" strike="noStrike">
                <a:solidFill>
                  <a:schemeClr val="dk1"/>
                </a:solidFill>
                <a:highlight>
                  <a:srgbClr val="FFFFFF"/>
                </a:highlight>
                <a:latin typeface="Helvetica Neue Light"/>
                <a:ea typeface="Helvetica Neue Light"/>
                <a:cs typeface="Helvetica Neue Light"/>
                <a:sym typeface="Helvetica Neue Light"/>
              </a:rPr>
              <a:t>DOM (Document Object Model o modelo de objetos del navegador) nos sirve para </a:t>
            </a:r>
            <a:r>
              <a:rPr b="1" i="0" lang="es-419" sz="2000" u="none" cap="none" strike="noStrike">
                <a:solidFill>
                  <a:schemeClr val="dk1"/>
                </a:solidFill>
                <a:highlight>
                  <a:srgbClr val="FFFFFF"/>
                </a:highlight>
                <a:latin typeface="Helvetica Neue"/>
                <a:ea typeface="Helvetica Neue"/>
                <a:cs typeface="Helvetica Neue"/>
                <a:sym typeface="Helvetica Neue"/>
              </a:rPr>
              <a:t>acceder </a:t>
            </a:r>
            <a:r>
              <a:rPr b="0" i="0" lang="es-419" sz="2000" u="none" cap="none" strike="noStrike">
                <a:solidFill>
                  <a:schemeClr val="dk1"/>
                </a:solidFill>
                <a:highlight>
                  <a:srgbClr val="FFFFFF"/>
                </a:highlight>
                <a:latin typeface="Helvetica Neue Light"/>
                <a:ea typeface="Helvetica Neue Light"/>
                <a:cs typeface="Helvetica Neue Light"/>
                <a:sym typeface="Helvetica Neue Light"/>
              </a:rPr>
              <a:t>a cualquiera de los </a:t>
            </a:r>
            <a:r>
              <a:rPr b="1" i="0" lang="es-419" sz="2000" u="none" cap="none" strike="noStrike">
                <a:solidFill>
                  <a:schemeClr val="dk1"/>
                </a:solidFill>
                <a:highlight>
                  <a:srgbClr val="FFFFFF"/>
                </a:highlight>
                <a:latin typeface="Helvetica Neue"/>
                <a:ea typeface="Helvetica Neue"/>
                <a:cs typeface="Helvetica Neue"/>
                <a:sym typeface="Helvetica Neue"/>
              </a:rPr>
              <a:t>componentes </a:t>
            </a:r>
            <a:r>
              <a:rPr b="0" i="0" lang="es-419" sz="2000" u="none" cap="none" strike="noStrike">
                <a:solidFill>
                  <a:schemeClr val="dk1"/>
                </a:solidFill>
                <a:highlight>
                  <a:srgbClr val="FFFFFF"/>
                </a:highlight>
                <a:latin typeface="Helvetica Neue Light"/>
                <a:ea typeface="Helvetica Neue Light"/>
                <a:cs typeface="Helvetica Neue Light"/>
                <a:sym typeface="Helvetica Neue Light"/>
              </a:rPr>
              <a:t>que hay dentro de una página. </a:t>
            </a:r>
            <a:endParaRPr b="0" i="0" sz="2000" u="none" cap="none" strike="noStrike">
              <a:solidFill>
                <a:schemeClr val="dk1"/>
              </a:solidFill>
              <a:highlight>
                <a:srgbClr val="FFFFFF"/>
              </a:highlight>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2000"/>
              <a:buFont typeface="Arial"/>
              <a:buNone/>
            </a:pPr>
            <a:r>
              <a:rPr b="0" i="0" lang="es-419" sz="2000" u="none" cap="none" strike="noStrike">
                <a:solidFill>
                  <a:schemeClr val="dk1"/>
                </a:solidFill>
                <a:highlight>
                  <a:srgbClr val="FFFFFF"/>
                </a:highlight>
                <a:latin typeface="Helvetica Neue Light"/>
                <a:ea typeface="Helvetica Neue Light"/>
                <a:cs typeface="Helvetica Neue Light"/>
                <a:sym typeface="Helvetica Neue Light"/>
              </a:rPr>
              <a:t>Por medio del DOM podremos </a:t>
            </a:r>
            <a:r>
              <a:rPr b="1" i="0" lang="es-419" sz="2000" u="none" cap="none" strike="noStrike">
                <a:solidFill>
                  <a:schemeClr val="dk1"/>
                </a:solidFill>
                <a:highlight>
                  <a:srgbClr val="FFFFFF"/>
                </a:highlight>
                <a:latin typeface="Helvetica Neue"/>
                <a:ea typeface="Helvetica Neue"/>
                <a:cs typeface="Helvetica Neue"/>
                <a:sym typeface="Helvetica Neue"/>
              </a:rPr>
              <a:t>controlar al navegador </a:t>
            </a:r>
            <a:r>
              <a:rPr b="0" i="0" lang="es-419" sz="2000" u="none" cap="none" strike="noStrike">
                <a:solidFill>
                  <a:schemeClr val="dk1"/>
                </a:solidFill>
                <a:highlight>
                  <a:srgbClr val="FFFFFF"/>
                </a:highlight>
                <a:latin typeface="Helvetica Neue Light"/>
                <a:ea typeface="Helvetica Neue Light"/>
                <a:cs typeface="Helvetica Neue Light"/>
                <a:sym typeface="Helvetica Neue Light"/>
              </a:rPr>
              <a:t>en general y a los distintos elementos que se encuentran en la página.</a:t>
            </a:r>
            <a:endParaRPr b="0" i="0" sz="2000" u="none" cap="none" strike="noStrike">
              <a:solidFill>
                <a:schemeClr val="dk1"/>
              </a:solidFill>
              <a:highlight>
                <a:srgbClr val="FFFFFF"/>
              </a:highlight>
              <a:latin typeface="Helvetica Neue Light"/>
              <a:ea typeface="Helvetica Neue Light"/>
              <a:cs typeface="Helvetica Neue Light"/>
              <a:sym typeface="Helvetica Neue Light"/>
            </a:endParaRPr>
          </a:p>
        </p:txBody>
      </p:sp>
      <p:sp>
        <p:nvSpPr>
          <p:cNvPr id="313" name="Google Shape;313;p44"/>
          <p:cNvSpPr txBox="1"/>
          <p:nvPr/>
        </p:nvSpPr>
        <p:spPr>
          <a:xfrm>
            <a:off x="1671825" y="749200"/>
            <a:ext cx="5666100" cy="989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419" sz="3600" u="none" cap="none" strike="noStrike">
                <a:solidFill>
                  <a:srgbClr val="000000"/>
                </a:solidFill>
                <a:latin typeface="Anton"/>
                <a:ea typeface="Anton"/>
                <a:cs typeface="Anton"/>
                <a:sym typeface="Anton"/>
              </a:rPr>
              <a:t>DOM</a:t>
            </a:r>
            <a:endParaRPr b="0" i="1" sz="3600" u="none" cap="none" strike="noStrike">
              <a:solidFill>
                <a:srgbClr val="000000"/>
              </a:solidFill>
              <a:latin typeface="Anton"/>
              <a:ea typeface="Anton"/>
              <a:cs typeface="Anton"/>
              <a:sym typeface="Anton"/>
            </a:endParaRPr>
          </a:p>
        </p:txBody>
      </p:sp>
      <p:pic>
        <p:nvPicPr>
          <p:cNvPr id="314" name="Google Shape;314;p44"/>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45"/>
          <p:cNvSpPr txBox="1"/>
          <p:nvPr/>
        </p:nvSpPr>
        <p:spPr>
          <a:xfrm>
            <a:off x="1738950" y="104400"/>
            <a:ext cx="5666100" cy="989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419" sz="3600" u="none" cap="none" strike="noStrike">
                <a:solidFill>
                  <a:srgbClr val="000000"/>
                </a:solidFill>
                <a:latin typeface="Anton"/>
                <a:ea typeface="Anton"/>
                <a:cs typeface="Anton"/>
                <a:sym typeface="Anton"/>
              </a:rPr>
              <a:t>DOM COMO METÁFORA</a:t>
            </a:r>
            <a:endParaRPr b="0" i="1" sz="3600" u="none" cap="none" strike="noStrike">
              <a:solidFill>
                <a:srgbClr val="000000"/>
              </a:solidFill>
              <a:latin typeface="Anton"/>
              <a:ea typeface="Anton"/>
              <a:cs typeface="Anton"/>
              <a:sym typeface="Anton"/>
            </a:endParaRPr>
          </a:p>
        </p:txBody>
      </p:sp>
      <p:pic>
        <p:nvPicPr>
          <p:cNvPr id="320" name="Google Shape;320;p45"/>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321" name="Google Shape;321;p45"/>
          <p:cNvPicPr preferRelativeResize="0"/>
          <p:nvPr/>
        </p:nvPicPr>
        <p:blipFill rotWithShape="1">
          <a:blip r:embed="rId4">
            <a:alphaModFix/>
          </a:blip>
          <a:srcRect b="0" l="0" r="0" t="0"/>
          <a:stretch/>
        </p:blipFill>
        <p:spPr>
          <a:xfrm>
            <a:off x="1800996" y="809362"/>
            <a:ext cx="5542026" cy="3524776"/>
          </a:xfrm>
          <a:prstGeom prst="rect">
            <a:avLst/>
          </a:prstGeom>
          <a:noFill/>
          <a:ln>
            <a:noFill/>
          </a:ln>
        </p:spPr>
      </p:pic>
      <p:sp>
        <p:nvSpPr>
          <p:cNvPr id="322" name="Google Shape;322;p45"/>
          <p:cNvSpPr txBox="1"/>
          <p:nvPr/>
        </p:nvSpPr>
        <p:spPr>
          <a:xfrm>
            <a:off x="852150" y="4505813"/>
            <a:ext cx="7439700" cy="5271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400"/>
              <a:buFont typeface="Arial"/>
              <a:buNone/>
            </a:pPr>
            <a:r>
              <a:rPr b="1" i="0" lang="es-419" sz="1400" u="none" cap="none" strike="noStrike">
                <a:solidFill>
                  <a:srgbClr val="000000"/>
                </a:solidFill>
                <a:highlight>
                  <a:srgbClr val="E0FF00"/>
                </a:highlight>
                <a:latin typeface="Helvetica Neue"/>
                <a:ea typeface="Helvetica Neue"/>
                <a:cs typeface="Helvetica Neue"/>
                <a:sym typeface="Helvetica Neue"/>
              </a:rPr>
              <a:t>Ilustradora: </a:t>
            </a:r>
            <a:r>
              <a:rPr b="1" i="0" lang="es-419" sz="1400" u="sng" cap="none" strike="noStrike">
                <a:solidFill>
                  <a:srgbClr val="0097A7"/>
                </a:solidFill>
                <a:highlight>
                  <a:srgbClr val="E0FF00"/>
                </a:highlight>
                <a:latin typeface="Helvetica Neue"/>
                <a:ea typeface="Helvetica Neue"/>
                <a:cs typeface="Helvetica Neue"/>
                <a:sym typeface="Helvetica Neue"/>
                <a:hlinkClick r:id="rId5">
                  <a:extLst>
                    <a:ext uri="{A12FA001-AC4F-418D-AE19-62706E023703}">
                      <ahyp:hlinkClr val="tx"/>
                    </a:ext>
                  </a:extLst>
                </a:hlinkClick>
              </a:rPr>
              <a:t>Maggie Appleton</a:t>
            </a:r>
            <a:r>
              <a:rPr b="1" i="0" lang="es-419" sz="1400" u="none" cap="none" strike="noStrike">
                <a:solidFill>
                  <a:srgbClr val="000000"/>
                </a:solidFill>
                <a:highlight>
                  <a:srgbClr val="E0FF00"/>
                </a:highlight>
                <a:latin typeface="Helvetica Neue"/>
                <a:ea typeface="Helvetica Neue"/>
                <a:cs typeface="Helvetica Neue"/>
                <a:sym typeface="Helvetica Neue"/>
              </a:rPr>
              <a:t> @ Woman of React 2020</a:t>
            </a:r>
            <a:endParaRPr b="1" i="0" sz="1400" u="none" cap="none" strike="noStrike">
              <a:solidFill>
                <a:srgbClr val="000000"/>
              </a:solidFill>
              <a:highlight>
                <a:srgbClr val="E0FF00"/>
              </a:highlight>
              <a:latin typeface="Helvetica Neue"/>
              <a:ea typeface="Helvetica Neue"/>
              <a:cs typeface="Helvetica Neue"/>
              <a:sym typeface="Helvetica Neue"/>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46"/>
          <p:cNvSpPr/>
          <p:nvPr/>
        </p:nvSpPr>
        <p:spPr>
          <a:xfrm>
            <a:off x="-125" y="0"/>
            <a:ext cx="9144000" cy="4295700"/>
          </a:xfrm>
          <a:prstGeom prst="rect">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28" name="Google Shape;328;p46"/>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329" name="Google Shape;329;p46"/>
          <p:cNvPicPr preferRelativeResize="0"/>
          <p:nvPr/>
        </p:nvPicPr>
        <p:blipFill rotWithShape="1">
          <a:blip r:embed="rId4">
            <a:alphaModFix/>
          </a:blip>
          <a:srcRect b="0" l="0" r="0" t="0"/>
          <a:stretch/>
        </p:blipFill>
        <p:spPr>
          <a:xfrm>
            <a:off x="444463" y="71425"/>
            <a:ext cx="8254826" cy="4152825"/>
          </a:xfrm>
          <a:prstGeom prst="rect">
            <a:avLst/>
          </a:prstGeom>
          <a:noFill/>
          <a:ln cap="flat" cmpd="sng" w="9525">
            <a:solidFill>
              <a:srgbClr val="000000"/>
            </a:solidFill>
            <a:prstDash val="solid"/>
            <a:round/>
            <a:headEnd len="sm" w="sm" type="none"/>
            <a:tailEnd len="sm" w="sm" type="none"/>
          </a:ln>
        </p:spPr>
      </p:pic>
      <p:sp>
        <p:nvSpPr>
          <p:cNvPr id="330" name="Google Shape;330;p46"/>
          <p:cNvSpPr txBox="1"/>
          <p:nvPr/>
        </p:nvSpPr>
        <p:spPr>
          <a:xfrm>
            <a:off x="3072000" y="4434088"/>
            <a:ext cx="3000000" cy="5562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000"/>
              <a:buFont typeface="Arial"/>
              <a:buNone/>
            </a:pPr>
            <a:r>
              <a:rPr b="1" i="0" lang="es-419" sz="2000" u="none" cap="none" strike="noStrike">
                <a:solidFill>
                  <a:srgbClr val="000000"/>
                </a:solidFill>
                <a:highlight>
                  <a:srgbClr val="E0FF00"/>
                </a:highlight>
                <a:latin typeface="Helvetica Neue"/>
                <a:ea typeface="Helvetica Neue"/>
                <a:cs typeface="Helvetica Neue"/>
                <a:sym typeface="Helvetica Neue"/>
              </a:rPr>
              <a:t>Jerarquía del DOM.</a:t>
            </a:r>
            <a:endParaRPr b="1" i="0" sz="1400" u="none" cap="none" strike="noStrike">
              <a:solidFill>
                <a:srgbClr val="000000"/>
              </a:solidFill>
              <a:highlight>
                <a:srgbClr val="E0FF00"/>
              </a:highlight>
              <a:latin typeface="Helvetica Neue"/>
              <a:ea typeface="Helvetica Neue"/>
              <a:cs typeface="Helvetica Neue"/>
              <a:sym typeface="Helvetica Neue"/>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47"/>
          <p:cNvSpPr txBox="1"/>
          <p:nvPr/>
        </p:nvSpPr>
        <p:spPr>
          <a:xfrm>
            <a:off x="852150" y="4500275"/>
            <a:ext cx="7439700" cy="5271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400"/>
              <a:buFont typeface="Arial"/>
              <a:buNone/>
            </a:pPr>
            <a:r>
              <a:rPr b="1" i="0" lang="es-419" sz="1400" u="none" cap="none" strike="noStrike">
                <a:solidFill>
                  <a:srgbClr val="000000"/>
                </a:solidFill>
                <a:highlight>
                  <a:srgbClr val="E0FF00"/>
                </a:highlight>
                <a:latin typeface="Helvetica Neue"/>
                <a:ea typeface="Helvetica Neue"/>
                <a:cs typeface="Helvetica Neue"/>
                <a:sym typeface="Helvetica Neue"/>
              </a:rPr>
              <a:t>Fuente:</a:t>
            </a:r>
            <a:r>
              <a:rPr b="0" i="0" lang="es-419" sz="1400" u="none" cap="none" strike="noStrike">
                <a:solidFill>
                  <a:srgbClr val="000000"/>
                </a:solidFill>
                <a:highlight>
                  <a:srgbClr val="E0FF00"/>
                </a:highlight>
                <a:latin typeface="Helvetica Neue Light"/>
                <a:ea typeface="Helvetica Neue Light"/>
                <a:cs typeface="Helvetica Neue Light"/>
                <a:sym typeface="Helvetica Neue Light"/>
              </a:rPr>
              <a:t> </a:t>
            </a:r>
            <a:r>
              <a:rPr b="0" i="0" lang="es-419" sz="1600" u="sng" cap="none" strike="noStrike">
                <a:solidFill>
                  <a:schemeClr val="hlink"/>
                </a:solidFill>
                <a:highlight>
                  <a:srgbClr val="E0FF00"/>
                </a:highlight>
                <a:latin typeface="Helvetica Neue Light"/>
                <a:ea typeface="Helvetica Neue Light"/>
                <a:cs typeface="Helvetica Neue Light"/>
                <a:sym typeface="Helvetica Neue Light"/>
                <a:hlinkClick r:id="rId3"/>
              </a:rPr>
              <a:t>https://developer.mozilla.org/es/docs/Web/API</a:t>
            </a:r>
            <a:endParaRPr b="0" i="0" sz="2500" u="none" cap="none" strike="noStrike">
              <a:solidFill>
                <a:schemeClr val="dk1"/>
              </a:solidFill>
              <a:highlight>
                <a:srgbClr val="E0FF00"/>
              </a:highlight>
              <a:latin typeface="Helvetica Neue Light"/>
              <a:ea typeface="Helvetica Neue Light"/>
              <a:cs typeface="Helvetica Neue Light"/>
              <a:sym typeface="Helvetica Neue Light"/>
            </a:endParaRPr>
          </a:p>
        </p:txBody>
      </p:sp>
      <p:sp>
        <p:nvSpPr>
          <p:cNvPr id="336" name="Google Shape;336;p47"/>
          <p:cNvSpPr txBox="1"/>
          <p:nvPr/>
        </p:nvSpPr>
        <p:spPr>
          <a:xfrm>
            <a:off x="1738950" y="95125"/>
            <a:ext cx="5666100" cy="989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419" sz="3600" u="none" cap="none" strike="noStrike">
                <a:solidFill>
                  <a:srgbClr val="000000"/>
                </a:solidFill>
                <a:latin typeface="Anton"/>
                <a:ea typeface="Anton"/>
                <a:cs typeface="Anton"/>
                <a:sym typeface="Anton"/>
              </a:rPr>
              <a:t>UN MUNDO DE API’S</a:t>
            </a:r>
            <a:endParaRPr b="0" i="1" sz="3600" u="none" cap="none" strike="noStrike">
              <a:solidFill>
                <a:srgbClr val="000000"/>
              </a:solidFill>
              <a:latin typeface="Anton"/>
              <a:ea typeface="Anton"/>
              <a:cs typeface="Anton"/>
              <a:sym typeface="Anton"/>
            </a:endParaRPr>
          </a:p>
        </p:txBody>
      </p:sp>
      <p:pic>
        <p:nvPicPr>
          <p:cNvPr id="337" name="Google Shape;337;p47"/>
          <p:cNvPicPr preferRelativeResize="0"/>
          <p:nvPr/>
        </p:nvPicPr>
        <p:blipFill rotWithShape="1">
          <a:blip r:embed="rId4">
            <a:alphaModFix/>
          </a:blip>
          <a:srcRect b="0" l="0" r="0" t="0"/>
          <a:stretch/>
        </p:blipFill>
        <p:spPr>
          <a:xfrm>
            <a:off x="7567925" y="4659625"/>
            <a:ext cx="1186526" cy="330675"/>
          </a:xfrm>
          <a:prstGeom prst="rect">
            <a:avLst/>
          </a:prstGeom>
          <a:noFill/>
          <a:ln>
            <a:noFill/>
          </a:ln>
        </p:spPr>
      </p:pic>
      <p:sp>
        <p:nvSpPr>
          <p:cNvPr id="338" name="Google Shape;338;p47"/>
          <p:cNvSpPr txBox="1"/>
          <p:nvPr/>
        </p:nvSpPr>
        <p:spPr>
          <a:xfrm>
            <a:off x="7961675" y="3184675"/>
            <a:ext cx="7279200" cy="849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9" name="Google Shape;339;p47"/>
          <p:cNvSpPr txBox="1"/>
          <p:nvPr/>
        </p:nvSpPr>
        <p:spPr>
          <a:xfrm>
            <a:off x="852150" y="909075"/>
            <a:ext cx="7439700" cy="19035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000"/>
              <a:buFont typeface="Arial"/>
              <a:buNone/>
            </a:pPr>
            <a:r>
              <a:rPr b="0" i="0" lang="es-419" sz="2000" u="none" cap="none" strike="noStrike">
                <a:solidFill>
                  <a:schemeClr val="dk1"/>
                </a:solidFill>
                <a:highlight>
                  <a:srgbClr val="FFFFFF"/>
                </a:highlight>
                <a:latin typeface="Helvetica Neue Light"/>
                <a:ea typeface="Helvetica Neue Light"/>
                <a:cs typeface="Helvetica Neue Light"/>
                <a:sym typeface="Helvetica Neue Light"/>
              </a:rPr>
              <a:t>Siempre es recomendable </a:t>
            </a:r>
            <a:r>
              <a:rPr b="1" i="0" lang="es-419" sz="2000" u="none" cap="none" strike="noStrike">
                <a:solidFill>
                  <a:schemeClr val="dk1"/>
                </a:solidFill>
                <a:highlight>
                  <a:srgbClr val="FFFFFF"/>
                </a:highlight>
                <a:latin typeface="Helvetica Neue"/>
                <a:ea typeface="Helvetica Neue"/>
                <a:cs typeface="Helvetica Neue"/>
                <a:sym typeface="Helvetica Neue"/>
              </a:rPr>
              <a:t>avanzar con criterio</a:t>
            </a:r>
            <a:r>
              <a:rPr b="0" i="0" lang="es-419" sz="2000" u="none" cap="none" strike="noStrike">
                <a:solidFill>
                  <a:schemeClr val="dk1"/>
                </a:solidFill>
                <a:highlight>
                  <a:srgbClr val="FFFFFF"/>
                </a:highlight>
                <a:latin typeface="Helvetica Neue Light"/>
                <a:ea typeface="Helvetica Neue Light"/>
                <a:cs typeface="Helvetica Neue Light"/>
                <a:sym typeface="Helvetica Neue Light"/>
              </a:rPr>
              <a:t> y ver qué funcionalidades usamos del </a:t>
            </a:r>
            <a:r>
              <a:rPr b="1" i="0" lang="es-419" sz="2000" u="none" cap="none" strike="noStrike">
                <a:solidFill>
                  <a:schemeClr val="dk1"/>
                </a:solidFill>
                <a:highlight>
                  <a:srgbClr val="FFFFFF"/>
                </a:highlight>
                <a:latin typeface="Helvetica Neue"/>
                <a:ea typeface="Helvetica Neue"/>
                <a:cs typeface="Helvetica Neue"/>
                <a:sym typeface="Helvetica Neue"/>
              </a:rPr>
              <a:t>Navegador</a:t>
            </a:r>
            <a:r>
              <a:rPr b="0" i="0" lang="es-419" sz="2000" u="none" cap="none" strike="noStrike">
                <a:solidFill>
                  <a:schemeClr val="dk1"/>
                </a:solidFill>
                <a:highlight>
                  <a:srgbClr val="FFFFFF"/>
                </a:highlight>
                <a:latin typeface="Helvetica Neue Light"/>
                <a:ea typeface="Helvetica Neue Light"/>
                <a:cs typeface="Helvetica Neue Light"/>
                <a:sym typeface="Helvetica Neue Light"/>
              </a:rPr>
              <a:t>, ya que hay centenas de API’s, pero:</a:t>
            </a:r>
            <a:endParaRPr b="0" i="0" sz="2000" u="none" cap="none" strike="noStrike">
              <a:solidFill>
                <a:schemeClr val="dk1"/>
              </a:solidFill>
              <a:highlight>
                <a:srgbClr val="FFFFFF"/>
              </a:highlight>
              <a:latin typeface="Helvetica Neue Light"/>
              <a:ea typeface="Helvetica Neue Light"/>
              <a:cs typeface="Helvetica Neue Light"/>
              <a:sym typeface="Helvetica Neue Light"/>
            </a:endParaRPr>
          </a:p>
          <a:p>
            <a:pPr indent="-355600" lvl="0" marL="457200" marR="0" rtl="0" algn="l">
              <a:lnSpc>
                <a:spcPct val="115000"/>
              </a:lnSpc>
              <a:spcBef>
                <a:spcPts val="0"/>
              </a:spcBef>
              <a:spcAft>
                <a:spcPts val="0"/>
              </a:spcAft>
              <a:buClr>
                <a:srgbClr val="3CEFAB"/>
              </a:buClr>
              <a:buSzPts val="2000"/>
              <a:buFont typeface="Helvetica Neue Light"/>
              <a:buChar char="●"/>
            </a:pPr>
            <a:r>
              <a:rPr b="0" i="0" lang="es-419" sz="2000" u="none" cap="none" strike="noStrike">
                <a:solidFill>
                  <a:schemeClr val="dk1"/>
                </a:solidFill>
                <a:highlight>
                  <a:srgbClr val="FFFFFF"/>
                </a:highlight>
                <a:latin typeface="Helvetica Neue Light"/>
                <a:ea typeface="Helvetica Neue Light"/>
                <a:cs typeface="Helvetica Neue Light"/>
                <a:sym typeface="Helvetica Neue Light"/>
              </a:rPr>
              <a:t>No todas están listas para </a:t>
            </a:r>
            <a:r>
              <a:rPr b="1" i="0" lang="es-419" sz="2000" u="none" cap="none" strike="noStrike">
                <a:solidFill>
                  <a:schemeClr val="dk1"/>
                </a:solidFill>
                <a:highlight>
                  <a:srgbClr val="FFFFFF"/>
                </a:highlight>
                <a:latin typeface="Helvetica Neue"/>
                <a:ea typeface="Helvetica Neue"/>
                <a:cs typeface="Helvetica Neue"/>
                <a:sym typeface="Helvetica Neue"/>
              </a:rPr>
              <a:t>producción.</a:t>
            </a:r>
            <a:endParaRPr b="0" i="0" sz="2000" u="none" cap="none" strike="noStrike">
              <a:solidFill>
                <a:schemeClr val="dk1"/>
              </a:solidFill>
              <a:highlight>
                <a:srgbClr val="FFFFFF"/>
              </a:highlight>
              <a:latin typeface="Helvetica Neue Light"/>
              <a:ea typeface="Helvetica Neue Light"/>
              <a:cs typeface="Helvetica Neue Light"/>
              <a:sym typeface="Helvetica Neue Light"/>
            </a:endParaRPr>
          </a:p>
          <a:p>
            <a:pPr indent="-355600" lvl="0" marL="457200" marR="0" rtl="0" algn="l">
              <a:lnSpc>
                <a:spcPct val="115000"/>
              </a:lnSpc>
              <a:spcBef>
                <a:spcPts val="0"/>
              </a:spcBef>
              <a:spcAft>
                <a:spcPts val="0"/>
              </a:spcAft>
              <a:buClr>
                <a:srgbClr val="3CEFAB"/>
              </a:buClr>
              <a:buSzPts val="2000"/>
              <a:buFont typeface="Helvetica Neue Light"/>
              <a:buChar char="●"/>
            </a:pPr>
            <a:r>
              <a:rPr b="0" i="0" lang="es-419" sz="2000" u="none" cap="none" strike="noStrike">
                <a:solidFill>
                  <a:schemeClr val="dk1"/>
                </a:solidFill>
                <a:highlight>
                  <a:srgbClr val="FFFFFF"/>
                </a:highlight>
                <a:latin typeface="Helvetica Neue Light"/>
                <a:ea typeface="Helvetica Neue Light"/>
                <a:cs typeface="Helvetica Neue Light"/>
                <a:sym typeface="Helvetica Neue Light"/>
              </a:rPr>
              <a:t>No todas tienen soporte en todos los navegadores.</a:t>
            </a:r>
            <a:endParaRPr b="0" i="0" sz="2000" u="none" cap="none" strike="noStrike">
              <a:solidFill>
                <a:schemeClr val="dk1"/>
              </a:solidFill>
              <a:highlight>
                <a:srgbClr val="FFFFFF"/>
              </a:highlight>
              <a:latin typeface="Helvetica Neue Light"/>
              <a:ea typeface="Helvetica Neue Light"/>
              <a:cs typeface="Helvetica Neue Light"/>
              <a:sym typeface="Helvetica Neue Light"/>
            </a:endParaRPr>
          </a:p>
        </p:txBody>
      </p:sp>
      <p:pic>
        <p:nvPicPr>
          <p:cNvPr id="340" name="Google Shape;340;p47"/>
          <p:cNvPicPr preferRelativeResize="0"/>
          <p:nvPr/>
        </p:nvPicPr>
        <p:blipFill rotWithShape="1">
          <a:blip r:embed="rId5">
            <a:alphaModFix/>
          </a:blip>
          <a:srcRect b="0" l="0" r="0" t="39087"/>
          <a:stretch/>
        </p:blipFill>
        <p:spPr>
          <a:xfrm>
            <a:off x="1738950" y="2812575"/>
            <a:ext cx="5666100" cy="527100"/>
          </a:xfrm>
          <a:prstGeom prst="rect">
            <a:avLst/>
          </a:prstGeom>
          <a:noFill/>
          <a:ln>
            <a:noFill/>
          </a:ln>
        </p:spPr>
      </p:pic>
      <p:pic>
        <p:nvPicPr>
          <p:cNvPr id="341" name="Google Shape;341;p47"/>
          <p:cNvPicPr preferRelativeResize="0"/>
          <p:nvPr/>
        </p:nvPicPr>
        <p:blipFill rotWithShape="1">
          <a:blip r:embed="rId6">
            <a:alphaModFix/>
          </a:blip>
          <a:srcRect b="0" l="0" r="0" t="0"/>
          <a:stretch/>
        </p:blipFill>
        <p:spPr>
          <a:xfrm>
            <a:off x="1792950" y="3446175"/>
            <a:ext cx="5551478" cy="5878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48"/>
          <p:cNvSpPr txBox="1"/>
          <p:nvPr/>
        </p:nvSpPr>
        <p:spPr>
          <a:xfrm>
            <a:off x="852150" y="4370525"/>
            <a:ext cx="7439700" cy="5271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400"/>
              <a:buFont typeface="Arial"/>
              <a:buNone/>
            </a:pPr>
            <a:r>
              <a:rPr b="1" i="0" lang="es-419" sz="1400" u="none" cap="none" strike="noStrike">
                <a:solidFill>
                  <a:srgbClr val="000000"/>
                </a:solidFill>
                <a:highlight>
                  <a:srgbClr val="E0FF00"/>
                </a:highlight>
                <a:latin typeface="Helvetica Neue"/>
                <a:ea typeface="Helvetica Neue"/>
                <a:cs typeface="Helvetica Neue"/>
                <a:sym typeface="Helvetica Neue"/>
              </a:rPr>
              <a:t>Fuente:</a:t>
            </a:r>
            <a:r>
              <a:rPr b="0" i="0" lang="es-419" sz="1400" u="none" cap="none" strike="noStrike">
                <a:solidFill>
                  <a:srgbClr val="000000"/>
                </a:solidFill>
                <a:highlight>
                  <a:srgbClr val="E0FF00"/>
                </a:highlight>
                <a:latin typeface="Helvetica Neue Light"/>
                <a:ea typeface="Helvetica Neue Light"/>
                <a:cs typeface="Helvetica Neue Light"/>
                <a:sym typeface="Helvetica Neue Light"/>
              </a:rPr>
              <a:t> </a:t>
            </a:r>
            <a:r>
              <a:rPr b="0" i="0" lang="es-419" sz="1400" u="sng" cap="none" strike="noStrike">
                <a:solidFill>
                  <a:schemeClr val="hlink"/>
                </a:solidFill>
                <a:highlight>
                  <a:srgbClr val="E0FF00"/>
                </a:highlight>
                <a:latin typeface="Helvetica Neue Light"/>
                <a:ea typeface="Helvetica Neue Light"/>
                <a:cs typeface="Helvetica Neue Light"/>
                <a:sym typeface="Helvetica Neue Light"/>
                <a:hlinkClick r:id="rId3"/>
              </a:rPr>
              <a:t>https://developer.mozilla.org/es/docs/Web/API</a:t>
            </a:r>
            <a:endParaRPr b="0" i="0" sz="1400" u="none" cap="none" strike="noStrike">
              <a:solidFill>
                <a:schemeClr val="dk1"/>
              </a:solidFill>
              <a:highlight>
                <a:srgbClr val="E0FF00"/>
              </a:highlight>
              <a:latin typeface="Helvetica Neue Light"/>
              <a:ea typeface="Helvetica Neue Light"/>
              <a:cs typeface="Helvetica Neue Light"/>
              <a:sym typeface="Helvetica Neue Light"/>
            </a:endParaRPr>
          </a:p>
        </p:txBody>
      </p:sp>
      <p:pic>
        <p:nvPicPr>
          <p:cNvPr id="347" name="Google Shape;347;p48"/>
          <p:cNvPicPr preferRelativeResize="0"/>
          <p:nvPr/>
        </p:nvPicPr>
        <p:blipFill rotWithShape="1">
          <a:blip r:embed="rId4">
            <a:alphaModFix/>
          </a:blip>
          <a:srcRect b="0" l="0" r="0" t="0"/>
          <a:stretch/>
        </p:blipFill>
        <p:spPr>
          <a:xfrm>
            <a:off x="7567925" y="4659625"/>
            <a:ext cx="1186526" cy="330675"/>
          </a:xfrm>
          <a:prstGeom prst="rect">
            <a:avLst/>
          </a:prstGeom>
          <a:noFill/>
          <a:ln>
            <a:noFill/>
          </a:ln>
        </p:spPr>
      </p:pic>
      <p:sp>
        <p:nvSpPr>
          <p:cNvPr id="348" name="Google Shape;348;p48"/>
          <p:cNvSpPr txBox="1"/>
          <p:nvPr/>
        </p:nvSpPr>
        <p:spPr>
          <a:xfrm>
            <a:off x="7961675" y="3184675"/>
            <a:ext cx="7279200" cy="849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9" name="Google Shape;349;p48"/>
          <p:cNvSpPr txBox="1"/>
          <p:nvPr/>
        </p:nvSpPr>
        <p:spPr>
          <a:xfrm>
            <a:off x="684000" y="909075"/>
            <a:ext cx="3888000" cy="3124800"/>
          </a:xfrm>
          <a:prstGeom prst="rect">
            <a:avLst/>
          </a:prstGeom>
          <a:noFill/>
          <a:ln>
            <a:noFill/>
          </a:ln>
        </p:spPr>
        <p:txBody>
          <a:bodyPr anchorCtr="0" anchor="t" bIns="91425" lIns="91425" spcFirstLastPara="1" rIns="91425" wrap="square" tIns="91425">
            <a:noAutofit/>
          </a:bodyPr>
          <a:lstStyle/>
          <a:p>
            <a:pPr indent="0" lvl="0" marL="457200" marR="0" rtl="0" algn="ctr">
              <a:lnSpc>
                <a:spcPct val="115000"/>
              </a:lnSpc>
              <a:spcBef>
                <a:spcPts val="0"/>
              </a:spcBef>
              <a:spcAft>
                <a:spcPts val="0"/>
              </a:spcAft>
              <a:buClr>
                <a:srgbClr val="000000"/>
              </a:buClr>
              <a:buSzPts val="2000"/>
              <a:buFont typeface="Arial"/>
              <a:buNone/>
            </a:pPr>
            <a:r>
              <a:rPr b="0" i="0" lang="es-419" sz="2000" u="none" cap="none" strike="noStrike">
                <a:solidFill>
                  <a:schemeClr val="dk1"/>
                </a:solidFill>
                <a:highlight>
                  <a:srgbClr val="FFFFFF"/>
                </a:highlight>
                <a:latin typeface="Helvetica Neue Light"/>
                <a:ea typeface="Helvetica Neue Light"/>
                <a:cs typeface="Helvetica Neue Light"/>
                <a:sym typeface="Helvetica Neue Light"/>
              </a:rPr>
              <a:t>Todo depende del </a:t>
            </a:r>
            <a:r>
              <a:rPr b="1" i="0" lang="es-419" sz="2000" u="none" cap="none" strike="noStrike">
                <a:solidFill>
                  <a:schemeClr val="dk1"/>
                </a:solidFill>
                <a:highlight>
                  <a:srgbClr val="FFFFFF"/>
                </a:highlight>
                <a:latin typeface="Helvetica Neue"/>
                <a:ea typeface="Helvetica Neue"/>
                <a:cs typeface="Helvetica Neue"/>
                <a:sym typeface="Helvetica Neue"/>
              </a:rPr>
              <a:t>contexto</a:t>
            </a:r>
            <a:r>
              <a:rPr b="0" i="0" lang="es-419" sz="2000" u="none" cap="none" strike="noStrike">
                <a:solidFill>
                  <a:schemeClr val="dk1"/>
                </a:solidFill>
                <a:highlight>
                  <a:srgbClr val="FFFFFF"/>
                </a:highlight>
                <a:latin typeface="Helvetica Neue Light"/>
                <a:ea typeface="Helvetica Neue Light"/>
                <a:cs typeface="Helvetica Neue Light"/>
                <a:sym typeface="Helvetica Neue Light"/>
              </a:rPr>
              <a:t> del trabajo y el </a:t>
            </a:r>
            <a:r>
              <a:rPr b="1" i="0" lang="es-419" sz="2000" u="none" cap="none" strike="noStrike">
                <a:solidFill>
                  <a:schemeClr val="dk1"/>
                </a:solidFill>
                <a:highlight>
                  <a:srgbClr val="FFFFFF"/>
                </a:highlight>
                <a:latin typeface="Helvetica Neue"/>
                <a:ea typeface="Helvetica Neue"/>
                <a:cs typeface="Helvetica Neue"/>
                <a:sym typeface="Helvetica Neue"/>
              </a:rPr>
              <a:t>target</a:t>
            </a:r>
            <a:r>
              <a:rPr b="0" i="0" lang="es-419" sz="2000" u="none" cap="none" strike="noStrike">
                <a:solidFill>
                  <a:schemeClr val="dk1"/>
                </a:solidFill>
                <a:highlight>
                  <a:srgbClr val="FFFFFF"/>
                </a:highlight>
                <a:latin typeface="Helvetica Neue Light"/>
                <a:ea typeface="Helvetica Neue Light"/>
                <a:cs typeface="Helvetica Neue Light"/>
                <a:sym typeface="Helvetica Neue Light"/>
              </a:rPr>
              <a:t> de usuarios / plataformas.</a:t>
            </a:r>
            <a:endParaRPr b="0" i="0" sz="2000" u="none" cap="none" strike="noStrike">
              <a:solidFill>
                <a:schemeClr val="dk1"/>
              </a:solidFill>
              <a:highlight>
                <a:srgbClr val="FFFFFF"/>
              </a:highlight>
              <a:latin typeface="Helvetica Neue Light"/>
              <a:ea typeface="Helvetica Neue Light"/>
              <a:cs typeface="Helvetica Neue Light"/>
              <a:sym typeface="Helvetica Neue Light"/>
            </a:endParaRPr>
          </a:p>
          <a:p>
            <a:pPr indent="0" lvl="0" marL="457200" marR="0" rtl="0" algn="ctr">
              <a:lnSpc>
                <a:spcPct val="115000"/>
              </a:lnSpc>
              <a:spcBef>
                <a:spcPts val="0"/>
              </a:spcBef>
              <a:spcAft>
                <a:spcPts val="0"/>
              </a:spcAft>
              <a:buClr>
                <a:srgbClr val="000000"/>
              </a:buClr>
              <a:buSzPts val="2000"/>
              <a:buFont typeface="Arial"/>
              <a:buNone/>
            </a:pPr>
            <a:r>
              <a:t/>
            </a:r>
            <a:endParaRPr b="0" i="0" sz="2000" u="none" cap="none" strike="noStrike">
              <a:solidFill>
                <a:schemeClr val="dk1"/>
              </a:solidFill>
              <a:highlight>
                <a:srgbClr val="FFFFFF"/>
              </a:highlight>
              <a:latin typeface="Helvetica Neue Light"/>
              <a:ea typeface="Helvetica Neue Light"/>
              <a:cs typeface="Helvetica Neue Light"/>
              <a:sym typeface="Helvetica Neue Light"/>
            </a:endParaRPr>
          </a:p>
          <a:p>
            <a:pPr indent="0" lvl="0" marL="457200" marR="0" rtl="0" algn="ctr">
              <a:lnSpc>
                <a:spcPct val="115000"/>
              </a:lnSpc>
              <a:spcBef>
                <a:spcPts val="0"/>
              </a:spcBef>
              <a:spcAft>
                <a:spcPts val="0"/>
              </a:spcAft>
              <a:buClr>
                <a:srgbClr val="000000"/>
              </a:buClr>
              <a:buSzPts val="2000"/>
              <a:buFont typeface="Arial"/>
              <a:buNone/>
            </a:pPr>
            <a:r>
              <a:rPr b="0" i="0" lang="es-419" sz="2000" u="none" cap="none" strike="noStrike">
                <a:solidFill>
                  <a:schemeClr val="dk1"/>
                </a:solidFill>
                <a:highlight>
                  <a:srgbClr val="FFFFFF"/>
                </a:highlight>
                <a:latin typeface="Helvetica Neue Light"/>
                <a:ea typeface="Helvetica Neue Light"/>
                <a:cs typeface="Helvetica Neue Light"/>
                <a:sym typeface="Helvetica Neue Light"/>
              </a:rPr>
              <a:t>Puedo emocionarme para luego enterarme que algunos usuarios no pueden utilizar la experiencia.</a:t>
            </a:r>
            <a:endParaRPr b="0" i="0" sz="2000" u="none" cap="none" strike="noStrike">
              <a:solidFill>
                <a:schemeClr val="dk1"/>
              </a:solidFill>
              <a:highlight>
                <a:srgbClr val="FFFFFF"/>
              </a:highlight>
              <a:latin typeface="Helvetica Neue Light"/>
              <a:ea typeface="Helvetica Neue Light"/>
              <a:cs typeface="Helvetica Neue Light"/>
              <a:sym typeface="Helvetica Neue Light"/>
            </a:endParaRPr>
          </a:p>
        </p:txBody>
      </p:sp>
      <p:pic>
        <p:nvPicPr>
          <p:cNvPr id="350" name="Google Shape;350;p48"/>
          <p:cNvPicPr preferRelativeResize="0"/>
          <p:nvPr/>
        </p:nvPicPr>
        <p:blipFill rotWithShape="1">
          <a:blip r:embed="rId5">
            <a:alphaModFix/>
          </a:blip>
          <a:srcRect b="0" l="0" r="0" t="0"/>
          <a:stretch/>
        </p:blipFill>
        <p:spPr>
          <a:xfrm>
            <a:off x="4740150" y="909075"/>
            <a:ext cx="4014298" cy="2021867"/>
          </a:xfrm>
          <a:prstGeom prst="rect">
            <a:avLst/>
          </a:prstGeom>
          <a:noFill/>
          <a:ln>
            <a:noFill/>
          </a:ln>
        </p:spPr>
      </p:pic>
      <p:sp>
        <p:nvSpPr>
          <p:cNvPr id="351" name="Google Shape;351;p48"/>
          <p:cNvSpPr/>
          <p:nvPr/>
        </p:nvSpPr>
        <p:spPr>
          <a:xfrm>
            <a:off x="5692600" y="1165400"/>
            <a:ext cx="481800" cy="1893900"/>
          </a:xfrm>
          <a:prstGeom prst="ellipse">
            <a:avLst/>
          </a:prstGeom>
          <a:no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2" name="Google Shape;352;p48"/>
          <p:cNvSpPr txBox="1"/>
          <p:nvPr/>
        </p:nvSpPr>
        <p:spPr>
          <a:xfrm>
            <a:off x="1738950" y="95125"/>
            <a:ext cx="5666100" cy="989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419" sz="3600" u="none" cap="none" strike="noStrike">
                <a:solidFill>
                  <a:srgbClr val="000000"/>
                </a:solidFill>
                <a:latin typeface="Anton"/>
                <a:ea typeface="Anton"/>
                <a:cs typeface="Anton"/>
                <a:sym typeface="Anton"/>
              </a:rPr>
              <a:t>UN MUNDO DE API’S</a:t>
            </a:r>
            <a:endParaRPr b="0" i="1" sz="3600" u="none" cap="none" strike="noStrike">
              <a:solidFill>
                <a:srgbClr val="000000"/>
              </a:solidFill>
              <a:latin typeface="Anton"/>
              <a:ea typeface="Anton"/>
              <a:cs typeface="Anton"/>
              <a:sym typeface="Anton"/>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49"/>
          <p:cNvSpPr txBox="1"/>
          <p:nvPr/>
        </p:nvSpPr>
        <p:spPr>
          <a:xfrm>
            <a:off x="852150" y="1924225"/>
            <a:ext cx="7439700" cy="16746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000"/>
              <a:buFont typeface="Arial"/>
              <a:buNone/>
            </a:pPr>
            <a:r>
              <a:rPr b="0" i="0" lang="es-419" sz="2000" u="none" cap="none" strike="noStrike">
                <a:solidFill>
                  <a:schemeClr val="dk1"/>
                </a:solidFill>
                <a:highlight>
                  <a:srgbClr val="FFFFFF"/>
                </a:highlight>
                <a:latin typeface="Helvetica Neue Light"/>
                <a:ea typeface="Helvetica Neue Light"/>
                <a:cs typeface="Helvetica Neue Light"/>
                <a:sym typeface="Helvetica Neue Light"/>
              </a:rPr>
              <a:t>Es el método de ejecución de scripts más básico. En este caso se incluyen las </a:t>
            </a:r>
            <a:r>
              <a:rPr b="1" i="0" lang="es-419" sz="2000" u="none" cap="none" strike="noStrike">
                <a:solidFill>
                  <a:schemeClr val="dk1"/>
                </a:solidFill>
                <a:highlight>
                  <a:srgbClr val="FFFFFF"/>
                </a:highlight>
                <a:latin typeface="Helvetica Neue"/>
                <a:ea typeface="Helvetica Neue"/>
                <a:cs typeface="Helvetica Neue"/>
                <a:sym typeface="Helvetica Neue"/>
              </a:rPr>
              <a:t>instrucciones dentro de la etiqueta &lt;script&gt;</a:t>
            </a:r>
            <a:r>
              <a:rPr b="0" i="0" lang="es-419" sz="2000" u="none" cap="none" strike="noStrike">
                <a:solidFill>
                  <a:schemeClr val="dk1"/>
                </a:solidFill>
                <a:highlight>
                  <a:srgbClr val="FFFFFF"/>
                </a:highlight>
                <a:latin typeface="Helvetica Neue Light"/>
                <a:ea typeface="Helvetica Neue Light"/>
                <a:cs typeface="Helvetica Neue Light"/>
                <a:sym typeface="Helvetica Neue Light"/>
              </a:rPr>
              <a:t>, y cuando el navegador lee la página y encuentra un script</a:t>
            </a:r>
            <a:endParaRPr b="0" i="0" sz="2000" u="none" cap="none" strike="noStrike">
              <a:solidFill>
                <a:schemeClr val="dk1"/>
              </a:solidFill>
              <a:highlight>
                <a:srgbClr val="FFFFFF"/>
              </a:highlight>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2000"/>
              <a:buFont typeface="Arial"/>
              <a:buNone/>
            </a:pPr>
            <a:r>
              <a:rPr b="0" i="0" lang="es-419" sz="2000" u="none" cap="none" strike="noStrike">
                <a:solidFill>
                  <a:schemeClr val="dk1"/>
                </a:solidFill>
                <a:highlight>
                  <a:srgbClr val="FFFFFF"/>
                </a:highlight>
                <a:latin typeface="Helvetica Neue Light"/>
                <a:ea typeface="Helvetica Neue Light"/>
                <a:cs typeface="Helvetica Neue Light"/>
                <a:sym typeface="Helvetica Neue Light"/>
              </a:rPr>
              <a:t>va interpretando las líneas de código y las va </a:t>
            </a:r>
            <a:r>
              <a:rPr b="1" i="0" lang="es-419" sz="2000" u="none" cap="none" strike="noStrike">
                <a:solidFill>
                  <a:schemeClr val="dk1"/>
                </a:solidFill>
                <a:highlight>
                  <a:srgbClr val="FFFFFF"/>
                </a:highlight>
                <a:latin typeface="Helvetica Neue"/>
                <a:ea typeface="Helvetica Neue"/>
                <a:cs typeface="Helvetica Neue"/>
                <a:sym typeface="Helvetica Neue"/>
              </a:rPr>
              <a:t>ejecutando una después de otra.</a:t>
            </a:r>
            <a:endParaRPr b="1" i="0" sz="2000" u="none" cap="none" strike="noStrike">
              <a:solidFill>
                <a:schemeClr val="dk1"/>
              </a:solidFill>
              <a:highlight>
                <a:srgbClr val="FFFFFF"/>
              </a:highlight>
              <a:latin typeface="Helvetica Neue"/>
              <a:ea typeface="Helvetica Neue"/>
              <a:cs typeface="Helvetica Neue"/>
              <a:sym typeface="Helvetica Neue"/>
            </a:endParaRPr>
          </a:p>
          <a:p>
            <a:pPr indent="0" lvl="0" marL="0" marR="0" rtl="0" algn="ctr">
              <a:lnSpc>
                <a:spcPct val="115000"/>
              </a:lnSpc>
              <a:spcBef>
                <a:spcPts val="0"/>
              </a:spcBef>
              <a:spcAft>
                <a:spcPts val="0"/>
              </a:spcAft>
              <a:buClr>
                <a:srgbClr val="000000"/>
              </a:buClr>
              <a:buSzPts val="2000"/>
              <a:buFont typeface="Arial"/>
              <a:buNone/>
            </a:pPr>
            <a:r>
              <a:t/>
            </a:r>
            <a:endParaRPr b="0" i="0" sz="2000" u="none" cap="none" strike="noStrike">
              <a:solidFill>
                <a:schemeClr val="dk1"/>
              </a:solidFill>
              <a:highlight>
                <a:srgbClr val="FFFFFF"/>
              </a:highlight>
              <a:latin typeface="Helvetica Neue Light"/>
              <a:ea typeface="Helvetica Neue Light"/>
              <a:cs typeface="Helvetica Neue Light"/>
              <a:sym typeface="Helvetica Neue Light"/>
            </a:endParaRPr>
          </a:p>
        </p:txBody>
      </p:sp>
      <p:sp>
        <p:nvSpPr>
          <p:cNvPr id="358" name="Google Shape;358;p49"/>
          <p:cNvSpPr txBox="1"/>
          <p:nvPr/>
        </p:nvSpPr>
        <p:spPr>
          <a:xfrm>
            <a:off x="320875" y="426950"/>
            <a:ext cx="7041000" cy="989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0" i="1" lang="es-419" sz="4000" u="none" cap="none" strike="noStrike">
                <a:solidFill>
                  <a:srgbClr val="000000"/>
                </a:solidFill>
                <a:latin typeface="Anton"/>
                <a:ea typeface="Anton"/>
                <a:cs typeface="Anton"/>
                <a:sym typeface="Anton"/>
              </a:rPr>
              <a:t>TIPOS DE EJECUCIÓN</a:t>
            </a:r>
            <a:endParaRPr b="0" i="1" sz="4000" u="none" cap="none" strike="noStrike">
              <a:solidFill>
                <a:srgbClr val="000000"/>
              </a:solidFill>
              <a:latin typeface="Anton"/>
              <a:ea typeface="Anton"/>
              <a:cs typeface="Anton"/>
              <a:sym typeface="Anton"/>
            </a:endParaRPr>
          </a:p>
          <a:p>
            <a:pPr indent="0" lvl="0" marL="0" marR="0" rtl="0" algn="l">
              <a:lnSpc>
                <a:spcPct val="100000"/>
              </a:lnSpc>
              <a:spcBef>
                <a:spcPts val="0"/>
              </a:spcBef>
              <a:spcAft>
                <a:spcPts val="0"/>
              </a:spcAft>
              <a:buClr>
                <a:srgbClr val="000000"/>
              </a:buClr>
              <a:buSzPts val="3100"/>
              <a:buFont typeface="Arial"/>
              <a:buNone/>
            </a:pPr>
            <a:r>
              <a:rPr b="0" i="0" lang="es-419" sz="3100" u="none" cap="none" strike="noStrike">
                <a:solidFill>
                  <a:srgbClr val="000000"/>
                </a:solidFill>
                <a:latin typeface="Anton"/>
                <a:ea typeface="Anton"/>
                <a:cs typeface="Anton"/>
                <a:sym typeface="Anton"/>
              </a:rPr>
              <a:t>Ejecución directa</a:t>
            </a:r>
            <a:endParaRPr b="0" i="0" sz="3100" u="none" cap="none" strike="noStrike">
              <a:solidFill>
                <a:srgbClr val="000000"/>
              </a:solidFill>
              <a:latin typeface="Anton"/>
              <a:ea typeface="Anton"/>
              <a:cs typeface="Anton"/>
              <a:sym typeface="Anton"/>
            </a:endParaRPr>
          </a:p>
          <a:p>
            <a:pPr indent="0" lvl="0" marL="0" marR="0" rtl="0" algn="l">
              <a:lnSpc>
                <a:spcPct val="100000"/>
              </a:lnSpc>
              <a:spcBef>
                <a:spcPts val="0"/>
              </a:spcBef>
              <a:spcAft>
                <a:spcPts val="0"/>
              </a:spcAft>
              <a:buClr>
                <a:srgbClr val="000000"/>
              </a:buClr>
              <a:buSzPts val="3600"/>
              <a:buFont typeface="Arial"/>
              <a:buNone/>
            </a:pPr>
            <a:r>
              <a:t/>
            </a:r>
            <a:endParaRPr b="0" i="1" sz="3600" u="none" cap="none" strike="noStrike">
              <a:solidFill>
                <a:srgbClr val="000000"/>
              </a:solidFill>
              <a:latin typeface="Anton"/>
              <a:ea typeface="Anton"/>
              <a:cs typeface="Anton"/>
              <a:sym typeface="Anton"/>
            </a:endParaRPr>
          </a:p>
        </p:txBody>
      </p:sp>
      <p:pic>
        <p:nvPicPr>
          <p:cNvPr id="359" name="Google Shape;359;p49"/>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50"/>
          <p:cNvSpPr txBox="1"/>
          <p:nvPr/>
        </p:nvSpPr>
        <p:spPr>
          <a:xfrm>
            <a:off x="852150" y="2016125"/>
            <a:ext cx="7439700" cy="24042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000"/>
              <a:buFont typeface="Arial"/>
              <a:buNone/>
            </a:pPr>
            <a:r>
              <a:rPr b="0" i="0" lang="es-419" sz="2000" u="none" cap="none" strike="noStrike">
                <a:solidFill>
                  <a:schemeClr val="dk1"/>
                </a:solidFill>
                <a:highlight>
                  <a:srgbClr val="FFFFFF"/>
                </a:highlight>
                <a:latin typeface="Helvetica Neue Light"/>
                <a:ea typeface="Helvetica Neue Light"/>
                <a:cs typeface="Helvetica Neue Light"/>
                <a:sym typeface="Helvetica Neue Light"/>
              </a:rPr>
              <a:t>Los eventos son </a:t>
            </a:r>
            <a:r>
              <a:rPr b="1" i="0" lang="es-419" sz="2000" u="none" cap="none" strike="noStrike">
                <a:solidFill>
                  <a:schemeClr val="dk1"/>
                </a:solidFill>
                <a:highlight>
                  <a:srgbClr val="FFFFFF"/>
                </a:highlight>
                <a:latin typeface="Helvetica Neue"/>
                <a:ea typeface="Helvetica Neue"/>
                <a:cs typeface="Helvetica Neue"/>
                <a:sym typeface="Helvetica Neue"/>
              </a:rPr>
              <a:t>acciones que realiza el usuario</a:t>
            </a:r>
            <a:r>
              <a:rPr b="0" i="0" lang="es-419" sz="2000" u="none" cap="none" strike="noStrike">
                <a:solidFill>
                  <a:schemeClr val="dk1"/>
                </a:solidFill>
                <a:highlight>
                  <a:srgbClr val="FFFFFF"/>
                </a:highlight>
                <a:latin typeface="Helvetica Neue Light"/>
                <a:ea typeface="Helvetica Neue Light"/>
                <a:cs typeface="Helvetica Neue Light"/>
                <a:sym typeface="Helvetica Neue Light"/>
              </a:rPr>
              <a:t>. Los programas como Javascript están preparados para atrapar determinadas acciones realizadas, en este caso sobre la página,</a:t>
            </a:r>
            <a:endParaRPr b="0" i="0" sz="2000" u="none" cap="none" strike="noStrike">
              <a:solidFill>
                <a:schemeClr val="dk1"/>
              </a:solidFill>
              <a:highlight>
                <a:srgbClr val="FFFFFF"/>
              </a:highlight>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2000"/>
              <a:buFont typeface="Arial"/>
              <a:buNone/>
            </a:pPr>
            <a:r>
              <a:rPr b="0" i="0" lang="es-419" sz="2000" u="none" cap="none" strike="noStrike">
                <a:solidFill>
                  <a:schemeClr val="dk1"/>
                </a:solidFill>
                <a:highlight>
                  <a:srgbClr val="FFFFFF"/>
                </a:highlight>
                <a:latin typeface="Helvetica Neue Light"/>
                <a:ea typeface="Helvetica Neue Light"/>
                <a:cs typeface="Helvetica Neue Light"/>
                <a:sym typeface="Helvetica Neue Light"/>
              </a:rPr>
              <a:t>y </a:t>
            </a:r>
            <a:r>
              <a:rPr b="1" i="0" lang="es-419" sz="2000" u="none" cap="none" strike="noStrike">
                <a:solidFill>
                  <a:schemeClr val="dk1"/>
                </a:solidFill>
                <a:highlight>
                  <a:srgbClr val="FFFFFF"/>
                </a:highlight>
                <a:latin typeface="Helvetica Neue"/>
                <a:ea typeface="Helvetica Neue"/>
                <a:cs typeface="Helvetica Neue"/>
                <a:sym typeface="Helvetica Neue"/>
              </a:rPr>
              <a:t>realizar acciones como respuesta</a:t>
            </a:r>
            <a:r>
              <a:rPr b="0" i="0" lang="es-419" sz="2000" u="none" cap="none" strike="noStrike">
                <a:solidFill>
                  <a:schemeClr val="dk1"/>
                </a:solidFill>
                <a:highlight>
                  <a:srgbClr val="FFFFFF"/>
                </a:highlight>
                <a:latin typeface="Helvetica Neue Light"/>
                <a:ea typeface="Helvetica Neue Light"/>
                <a:cs typeface="Helvetica Neue Light"/>
                <a:sym typeface="Helvetica Neue Light"/>
              </a:rPr>
              <a:t>.</a:t>
            </a:r>
            <a:endParaRPr b="0" i="0" sz="2000" u="none" cap="none" strike="noStrike">
              <a:solidFill>
                <a:schemeClr val="dk1"/>
              </a:solidFill>
              <a:highlight>
                <a:srgbClr val="FFFFFF"/>
              </a:highlight>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2000"/>
              <a:buFont typeface="Arial"/>
              <a:buNone/>
            </a:pPr>
            <a:r>
              <a:rPr b="0" i="0" lang="es-419" sz="2000" u="none" cap="none" strike="noStrike">
                <a:solidFill>
                  <a:schemeClr val="dk1"/>
                </a:solidFill>
                <a:highlight>
                  <a:srgbClr val="FFFFFF"/>
                </a:highlight>
                <a:latin typeface="Helvetica Neue Light"/>
                <a:ea typeface="Helvetica Neue Light"/>
                <a:cs typeface="Helvetica Neue Light"/>
                <a:sym typeface="Helvetica Neue Light"/>
              </a:rPr>
              <a:t>Por ejemplo la pulsación de un botón, el movimiento del ratón o la selección de texto de la página.</a:t>
            </a:r>
            <a:endParaRPr b="0" i="0" sz="2000" u="none" cap="none" strike="noStrike">
              <a:solidFill>
                <a:schemeClr val="dk1"/>
              </a:solidFill>
              <a:highlight>
                <a:srgbClr val="FFFFFF"/>
              </a:highlight>
              <a:latin typeface="Helvetica Neue Light"/>
              <a:ea typeface="Helvetica Neue Light"/>
              <a:cs typeface="Helvetica Neue Light"/>
              <a:sym typeface="Helvetica Neue Light"/>
            </a:endParaRPr>
          </a:p>
        </p:txBody>
      </p:sp>
      <p:pic>
        <p:nvPicPr>
          <p:cNvPr id="365" name="Google Shape;365;p50"/>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366" name="Google Shape;366;p50"/>
          <p:cNvSpPr txBox="1"/>
          <p:nvPr/>
        </p:nvSpPr>
        <p:spPr>
          <a:xfrm>
            <a:off x="320875" y="426950"/>
            <a:ext cx="7772400" cy="601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0" i="1" lang="es-419" sz="4000" u="none" cap="none" strike="noStrike">
                <a:solidFill>
                  <a:srgbClr val="000000"/>
                </a:solidFill>
                <a:latin typeface="Anton"/>
                <a:ea typeface="Anton"/>
                <a:cs typeface="Anton"/>
                <a:sym typeface="Anton"/>
              </a:rPr>
              <a:t>TIPOS DE EJECUCIÓN</a:t>
            </a:r>
            <a:endParaRPr b="0" i="1" sz="4000" u="none" cap="none" strike="noStrike">
              <a:solidFill>
                <a:srgbClr val="000000"/>
              </a:solidFill>
              <a:latin typeface="Anton"/>
              <a:ea typeface="Anton"/>
              <a:cs typeface="Anton"/>
              <a:sym typeface="Anton"/>
            </a:endParaRPr>
          </a:p>
          <a:p>
            <a:pPr indent="0" lvl="0" marL="0" marR="0" rtl="0" algn="l">
              <a:lnSpc>
                <a:spcPct val="100000"/>
              </a:lnSpc>
              <a:spcBef>
                <a:spcPts val="0"/>
              </a:spcBef>
              <a:spcAft>
                <a:spcPts val="0"/>
              </a:spcAft>
              <a:buClr>
                <a:srgbClr val="000000"/>
              </a:buClr>
              <a:buSzPts val="3100"/>
              <a:buFont typeface="Arial"/>
              <a:buNone/>
            </a:pPr>
            <a:r>
              <a:rPr b="0" i="0" lang="es-419" sz="3100" u="none" cap="none" strike="noStrike">
                <a:solidFill>
                  <a:srgbClr val="000000"/>
                </a:solidFill>
                <a:latin typeface="Anton"/>
                <a:ea typeface="Anton"/>
                <a:cs typeface="Anton"/>
                <a:sym typeface="Anton"/>
              </a:rPr>
              <a:t>Respuesta a un evento</a:t>
            </a:r>
            <a:endParaRPr b="0" i="0" sz="3100" u="none" cap="none" strike="noStrike">
              <a:solidFill>
                <a:srgbClr val="000000"/>
              </a:solidFill>
              <a:latin typeface="Anton"/>
              <a:ea typeface="Anton"/>
              <a:cs typeface="Anton"/>
              <a:sym typeface="Anton"/>
            </a:endParaRPr>
          </a:p>
          <a:p>
            <a:pPr indent="0" lvl="0" marL="0" marR="0" rtl="0" algn="l">
              <a:lnSpc>
                <a:spcPct val="100000"/>
              </a:lnSpc>
              <a:spcBef>
                <a:spcPts val="0"/>
              </a:spcBef>
              <a:spcAft>
                <a:spcPts val="0"/>
              </a:spcAft>
              <a:buClr>
                <a:srgbClr val="000000"/>
              </a:buClr>
              <a:buSzPts val="3600"/>
              <a:buFont typeface="Arial"/>
              <a:buNone/>
            </a:pPr>
            <a:r>
              <a:t/>
            </a:r>
            <a:endParaRPr b="0" i="1" sz="3600" u="none" cap="none" strike="noStrike">
              <a:solidFill>
                <a:srgbClr val="000000"/>
              </a:solidFill>
              <a:latin typeface="Anton"/>
              <a:ea typeface="Anton"/>
              <a:cs typeface="Anton"/>
              <a:sym typeface="Anton"/>
            </a:endParaRPr>
          </a:p>
          <a:p>
            <a:pPr indent="0" lvl="0" marL="0" marR="0" rtl="0" algn="l">
              <a:lnSpc>
                <a:spcPct val="100000"/>
              </a:lnSpc>
              <a:spcBef>
                <a:spcPts val="0"/>
              </a:spcBef>
              <a:spcAft>
                <a:spcPts val="0"/>
              </a:spcAft>
              <a:buClr>
                <a:srgbClr val="000000"/>
              </a:buClr>
              <a:buSzPts val="3600"/>
              <a:buFont typeface="Arial"/>
              <a:buNone/>
            </a:pPr>
            <a:r>
              <a:t/>
            </a:r>
            <a:endParaRPr b="0" i="1" sz="3600" u="none" cap="none" strike="noStrike">
              <a:solidFill>
                <a:srgbClr val="000000"/>
              </a:solidFill>
              <a:latin typeface="Anton"/>
              <a:ea typeface="Anton"/>
              <a:cs typeface="Anton"/>
              <a:sym typeface="Anton"/>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p51"/>
          <p:cNvSpPr txBox="1"/>
          <p:nvPr/>
        </p:nvSpPr>
        <p:spPr>
          <a:xfrm>
            <a:off x="852150" y="1612988"/>
            <a:ext cx="7439700" cy="16746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000"/>
              <a:buFont typeface="Arial"/>
              <a:buNone/>
            </a:pPr>
            <a:r>
              <a:rPr b="0" i="0" lang="es-419" sz="2000" u="none" cap="none" strike="noStrike">
                <a:solidFill>
                  <a:schemeClr val="dk1"/>
                </a:solidFill>
                <a:highlight>
                  <a:srgbClr val="FFFFFF"/>
                </a:highlight>
                <a:latin typeface="Helvetica Neue Light"/>
                <a:ea typeface="Helvetica Neue Light"/>
                <a:cs typeface="Helvetica Neue Light"/>
                <a:sym typeface="Helvetica Neue Light"/>
              </a:rPr>
              <a:t>La manera estándar de JS de </a:t>
            </a:r>
            <a:r>
              <a:rPr b="1" i="0" lang="es-419" sz="2000" u="none" cap="none" strike="noStrike">
                <a:solidFill>
                  <a:schemeClr val="dk1"/>
                </a:solidFill>
                <a:highlight>
                  <a:srgbClr val="FFFFFF"/>
                </a:highlight>
                <a:latin typeface="Helvetica Neue"/>
                <a:ea typeface="Helvetica Neue"/>
                <a:cs typeface="Helvetica Neue"/>
                <a:sym typeface="Helvetica Neue"/>
              </a:rPr>
              <a:t>almacenar valores</a:t>
            </a:r>
            <a:r>
              <a:rPr b="0" i="0" lang="es-419" sz="2000" u="none" cap="none" strike="noStrike">
                <a:solidFill>
                  <a:schemeClr val="dk1"/>
                </a:solidFill>
                <a:highlight>
                  <a:srgbClr val="FFFFFF"/>
                </a:highlight>
                <a:latin typeface="Helvetica Neue Light"/>
                <a:ea typeface="Helvetica Neue Light"/>
                <a:cs typeface="Helvetica Neue Light"/>
                <a:sym typeface="Helvetica Neue Light"/>
              </a:rPr>
              <a:t> en memoria es a través del uso de variables.</a:t>
            </a:r>
            <a:endParaRPr b="0" i="0" sz="2000" u="none" cap="none" strike="noStrike">
              <a:solidFill>
                <a:schemeClr val="dk1"/>
              </a:solidFill>
              <a:highlight>
                <a:srgbClr val="FFFFFF"/>
              </a:highlight>
              <a:latin typeface="Helvetica Neue Light"/>
              <a:ea typeface="Helvetica Neue Light"/>
              <a:cs typeface="Helvetica Neue Light"/>
              <a:sym typeface="Helvetica Neue Light"/>
            </a:endParaRPr>
          </a:p>
        </p:txBody>
      </p:sp>
      <p:sp>
        <p:nvSpPr>
          <p:cNvPr id="372" name="Google Shape;372;p51"/>
          <p:cNvSpPr txBox="1"/>
          <p:nvPr/>
        </p:nvSpPr>
        <p:spPr>
          <a:xfrm>
            <a:off x="1671825" y="725400"/>
            <a:ext cx="5666100" cy="989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419" sz="3600" u="none" cap="none" strike="noStrike">
                <a:solidFill>
                  <a:srgbClr val="000000"/>
                </a:solidFill>
                <a:latin typeface="Anton"/>
                <a:ea typeface="Anton"/>
                <a:cs typeface="Anton"/>
                <a:sym typeface="Anton"/>
              </a:rPr>
              <a:t>VARIABLES</a:t>
            </a:r>
            <a:endParaRPr b="0" i="1" sz="3600" u="none" cap="none" strike="noStrike">
              <a:solidFill>
                <a:srgbClr val="000000"/>
              </a:solidFill>
              <a:latin typeface="Anton"/>
              <a:ea typeface="Anton"/>
              <a:cs typeface="Anton"/>
              <a:sym typeface="Anton"/>
            </a:endParaRPr>
          </a:p>
          <a:p>
            <a:pPr indent="0" lvl="0" marL="0" marR="0" rtl="0" algn="ctr">
              <a:lnSpc>
                <a:spcPct val="100000"/>
              </a:lnSpc>
              <a:spcBef>
                <a:spcPts val="0"/>
              </a:spcBef>
              <a:spcAft>
                <a:spcPts val="0"/>
              </a:spcAft>
              <a:buClr>
                <a:srgbClr val="000000"/>
              </a:buClr>
              <a:buSzPts val="3600"/>
              <a:buFont typeface="Arial"/>
              <a:buNone/>
            </a:pPr>
            <a:r>
              <a:t/>
            </a:r>
            <a:endParaRPr b="0" i="1" sz="3600" u="none" cap="none" strike="noStrike">
              <a:solidFill>
                <a:srgbClr val="000000"/>
              </a:solidFill>
              <a:latin typeface="Anton"/>
              <a:ea typeface="Anton"/>
              <a:cs typeface="Anton"/>
              <a:sym typeface="Anton"/>
            </a:endParaRPr>
          </a:p>
        </p:txBody>
      </p:sp>
      <p:pic>
        <p:nvPicPr>
          <p:cNvPr id="373" name="Google Shape;373;p51"/>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374" name="Google Shape;374;p51"/>
          <p:cNvPicPr preferRelativeResize="0"/>
          <p:nvPr/>
        </p:nvPicPr>
        <p:blipFill rotWithShape="1">
          <a:blip r:embed="rId4">
            <a:alphaModFix/>
          </a:blip>
          <a:srcRect b="36828" l="0" r="0" t="0"/>
          <a:stretch/>
        </p:blipFill>
        <p:spPr>
          <a:xfrm>
            <a:off x="2405550" y="2761325"/>
            <a:ext cx="4198651" cy="129535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52"/>
          <p:cNvSpPr txBox="1"/>
          <p:nvPr/>
        </p:nvSpPr>
        <p:spPr>
          <a:xfrm>
            <a:off x="1738950" y="3727900"/>
            <a:ext cx="5666100" cy="12624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000"/>
              <a:buFont typeface="Arial"/>
              <a:buNone/>
            </a:pPr>
            <a:r>
              <a:rPr b="0" i="0" lang="es-419" sz="2000" u="none" cap="none" strike="noStrike">
                <a:solidFill>
                  <a:schemeClr val="dk1"/>
                </a:solidFill>
                <a:highlight>
                  <a:srgbClr val="FFFFFF"/>
                </a:highlight>
                <a:latin typeface="Helvetica Neue Light"/>
                <a:ea typeface="Helvetica Neue Light"/>
                <a:cs typeface="Helvetica Neue Light"/>
                <a:sym typeface="Helvetica Neue Light"/>
              </a:rPr>
              <a:t>Las </a:t>
            </a:r>
            <a:r>
              <a:rPr b="1" i="0" lang="es-419" sz="2000" u="none" cap="none" strike="noStrike">
                <a:solidFill>
                  <a:schemeClr val="dk1"/>
                </a:solidFill>
                <a:highlight>
                  <a:srgbClr val="FFFFFF"/>
                </a:highlight>
                <a:latin typeface="Helvetica Neue"/>
                <a:ea typeface="Helvetica Neue"/>
                <a:cs typeface="Helvetica Neue"/>
                <a:sym typeface="Helvetica Neue"/>
              </a:rPr>
              <a:t>const</a:t>
            </a:r>
            <a:r>
              <a:rPr b="0" i="0" lang="es-419" sz="2000" u="none" cap="none" strike="noStrike">
                <a:solidFill>
                  <a:schemeClr val="dk1"/>
                </a:solidFill>
                <a:highlight>
                  <a:srgbClr val="FFFFFF"/>
                </a:highlight>
                <a:latin typeface="Helvetica Neue Light"/>
                <a:ea typeface="Helvetica Neue Light"/>
                <a:cs typeface="Helvetica Neue Light"/>
                <a:sym typeface="Helvetica Neue Light"/>
              </a:rPr>
              <a:t> no pueden cambiar la referencia con la que fueron inicializadas.</a:t>
            </a:r>
            <a:endParaRPr b="0" i="0" sz="2000" u="none" cap="none" strike="noStrike">
              <a:solidFill>
                <a:schemeClr val="dk1"/>
              </a:solidFill>
              <a:highlight>
                <a:srgbClr val="FFFFFF"/>
              </a:highlight>
              <a:latin typeface="Helvetica Neue Light"/>
              <a:ea typeface="Helvetica Neue Light"/>
              <a:cs typeface="Helvetica Neue Light"/>
              <a:sym typeface="Helvetica Neue Light"/>
            </a:endParaRPr>
          </a:p>
        </p:txBody>
      </p:sp>
      <p:sp>
        <p:nvSpPr>
          <p:cNvPr id="380" name="Google Shape;380;p52"/>
          <p:cNvSpPr txBox="1"/>
          <p:nvPr/>
        </p:nvSpPr>
        <p:spPr>
          <a:xfrm>
            <a:off x="852150" y="1524513"/>
            <a:ext cx="7439700" cy="16746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000"/>
              <a:buFont typeface="Arial"/>
              <a:buNone/>
            </a:pPr>
            <a:r>
              <a:rPr b="0" i="0" lang="es-419" sz="2000" u="none" cap="none" strike="noStrike">
                <a:solidFill>
                  <a:schemeClr val="dk1"/>
                </a:solidFill>
                <a:highlight>
                  <a:srgbClr val="FFFFFF"/>
                </a:highlight>
                <a:latin typeface="Helvetica Neue Light"/>
                <a:ea typeface="Helvetica Neue Light"/>
                <a:cs typeface="Helvetica Neue Light"/>
                <a:sym typeface="Helvetica Neue Light"/>
              </a:rPr>
              <a:t>Desde ES6 (ECMA 2015) podemos definir una constante con la palabra reservada const</a:t>
            </a:r>
            <a:endParaRPr b="0" i="0" sz="2000" u="none" cap="none" strike="noStrike">
              <a:solidFill>
                <a:schemeClr val="dk1"/>
              </a:solidFill>
              <a:highlight>
                <a:srgbClr val="FFFFFF"/>
              </a:highlight>
              <a:latin typeface="Helvetica Neue Light"/>
              <a:ea typeface="Helvetica Neue Light"/>
              <a:cs typeface="Helvetica Neue Light"/>
              <a:sym typeface="Helvetica Neue Light"/>
            </a:endParaRPr>
          </a:p>
        </p:txBody>
      </p:sp>
      <p:sp>
        <p:nvSpPr>
          <p:cNvPr id="381" name="Google Shape;381;p52"/>
          <p:cNvSpPr txBox="1"/>
          <p:nvPr/>
        </p:nvSpPr>
        <p:spPr>
          <a:xfrm>
            <a:off x="1671825" y="725400"/>
            <a:ext cx="5666100" cy="989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419" sz="3600" u="none" cap="none" strike="noStrike">
                <a:solidFill>
                  <a:srgbClr val="000000"/>
                </a:solidFill>
                <a:latin typeface="Anton"/>
                <a:ea typeface="Anton"/>
                <a:cs typeface="Anton"/>
                <a:sym typeface="Anton"/>
              </a:rPr>
              <a:t>DEFINIR UNA CONSTANTE</a:t>
            </a:r>
            <a:endParaRPr b="0" i="1" sz="3600" u="none" cap="none" strike="noStrike">
              <a:solidFill>
                <a:srgbClr val="000000"/>
              </a:solidFill>
              <a:latin typeface="Anton"/>
              <a:ea typeface="Anton"/>
              <a:cs typeface="Anton"/>
              <a:sym typeface="Anton"/>
            </a:endParaRPr>
          </a:p>
          <a:p>
            <a:pPr indent="0" lvl="0" marL="0" marR="0" rtl="0" algn="ctr">
              <a:lnSpc>
                <a:spcPct val="100000"/>
              </a:lnSpc>
              <a:spcBef>
                <a:spcPts val="0"/>
              </a:spcBef>
              <a:spcAft>
                <a:spcPts val="0"/>
              </a:spcAft>
              <a:buClr>
                <a:srgbClr val="000000"/>
              </a:buClr>
              <a:buSzPts val="3600"/>
              <a:buFont typeface="Arial"/>
              <a:buNone/>
            </a:pPr>
            <a:r>
              <a:t/>
            </a:r>
            <a:endParaRPr b="0" i="1" sz="3600" u="none" cap="none" strike="noStrike">
              <a:solidFill>
                <a:srgbClr val="000000"/>
              </a:solidFill>
              <a:latin typeface="Anton"/>
              <a:ea typeface="Anton"/>
              <a:cs typeface="Anton"/>
              <a:sym typeface="Anton"/>
            </a:endParaRPr>
          </a:p>
        </p:txBody>
      </p:sp>
      <p:pic>
        <p:nvPicPr>
          <p:cNvPr id="382" name="Google Shape;382;p52"/>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383" name="Google Shape;383;p52"/>
          <p:cNvPicPr preferRelativeResize="0"/>
          <p:nvPr/>
        </p:nvPicPr>
        <p:blipFill rotWithShape="1">
          <a:blip r:embed="rId4">
            <a:alphaModFix/>
          </a:blip>
          <a:srcRect b="18544" l="0" r="0" t="18544"/>
          <a:stretch/>
        </p:blipFill>
        <p:spPr>
          <a:xfrm>
            <a:off x="1806825" y="2389275"/>
            <a:ext cx="5530325" cy="111132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sp>
        <p:nvSpPr>
          <p:cNvPr id="388" name="Google Shape;388;p53"/>
          <p:cNvSpPr txBox="1"/>
          <p:nvPr/>
        </p:nvSpPr>
        <p:spPr>
          <a:xfrm>
            <a:off x="1738950" y="1687050"/>
            <a:ext cx="5666100" cy="31875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300"/>
              <a:buFont typeface="Arial"/>
              <a:buNone/>
            </a:pPr>
            <a:r>
              <a:rPr b="0" i="0" lang="es-419" sz="2300" u="none" cap="none" strike="noStrike">
                <a:solidFill>
                  <a:schemeClr val="dk1"/>
                </a:solidFill>
                <a:highlight>
                  <a:srgbClr val="FFFFFF"/>
                </a:highlight>
                <a:latin typeface="Helvetica Neue Light"/>
                <a:ea typeface="Helvetica Neue Light"/>
                <a:cs typeface="Helvetica Neue Light"/>
                <a:sym typeface="Helvetica Neue Light"/>
              </a:rPr>
              <a:t>Puede ser poco intuitivo, pero...</a:t>
            </a:r>
            <a:endParaRPr b="0" i="0" sz="2300" u="none" cap="none" strike="noStrike">
              <a:solidFill>
                <a:schemeClr val="dk1"/>
              </a:solidFill>
              <a:highlight>
                <a:srgbClr val="FFFFFF"/>
              </a:highlight>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2300"/>
              <a:buFont typeface="Arial"/>
              <a:buNone/>
            </a:pPr>
            <a:r>
              <a:rPr b="0" i="0" lang="es-419" sz="2300" u="none" cap="none" strike="noStrike">
                <a:solidFill>
                  <a:schemeClr val="dk1"/>
                </a:solidFill>
                <a:highlight>
                  <a:srgbClr val="FFFFFF"/>
                </a:highlight>
                <a:latin typeface="Helvetica Neue Light"/>
                <a:ea typeface="Helvetica Neue Light"/>
                <a:cs typeface="Helvetica Neue Light"/>
                <a:sym typeface="Helvetica Neue Light"/>
              </a:rPr>
              <a:t>Que una constante mantenga para siempre la misma referencia no significa que esa referencia tenga el mismo contenido, de hecho,</a:t>
            </a:r>
            <a:r>
              <a:rPr b="1" i="0" lang="es-419" sz="2300" u="none" cap="none" strike="noStrike">
                <a:solidFill>
                  <a:schemeClr val="dk1"/>
                </a:solidFill>
                <a:highlight>
                  <a:srgbClr val="FFFFFF"/>
                </a:highlight>
                <a:latin typeface="Helvetica Neue"/>
                <a:ea typeface="Helvetica Neue"/>
                <a:cs typeface="Helvetica Neue"/>
                <a:sym typeface="Helvetica Neue"/>
              </a:rPr>
              <a:t> puedo cambiarlo. </a:t>
            </a:r>
            <a:endParaRPr b="0" i="0" sz="2300" u="none" cap="none" strike="noStrike">
              <a:solidFill>
                <a:schemeClr val="dk1"/>
              </a:solidFill>
              <a:highlight>
                <a:srgbClr val="FFFFFF"/>
              </a:highlight>
              <a:latin typeface="Helvetica Neue Light"/>
              <a:ea typeface="Helvetica Neue Light"/>
              <a:cs typeface="Helvetica Neue Light"/>
              <a:sym typeface="Helvetica Neue Light"/>
            </a:endParaRPr>
          </a:p>
        </p:txBody>
      </p:sp>
      <p:sp>
        <p:nvSpPr>
          <p:cNvPr id="389" name="Google Shape;389;p53"/>
          <p:cNvSpPr txBox="1"/>
          <p:nvPr/>
        </p:nvSpPr>
        <p:spPr>
          <a:xfrm>
            <a:off x="1671825" y="725400"/>
            <a:ext cx="5666100" cy="989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419" sz="3600" u="none" cap="none" strike="noStrike">
                <a:solidFill>
                  <a:srgbClr val="000000"/>
                </a:solidFill>
                <a:latin typeface="Anton"/>
                <a:ea typeface="Anton"/>
                <a:cs typeface="Anton"/>
                <a:sym typeface="Anton"/>
              </a:rPr>
              <a:t>¡RECUERDEN!</a:t>
            </a:r>
            <a:endParaRPr b="0" i="1" sz="3600" u="none" cap="none" strike="noStrike">
              <a:solidFill>
                <a:srgbClr val="000000"/>
              </a:solidFill>
              <a:latin typeface="Anton"/>
              <a:ea typeface="Anton"/>
              <a:cs typeface="Anton"/>
              <a:sym typeface="Anton"/>
            </a:endParaRPr>
          </a:p>
          <a:p>
            <a:pPr indent="0" lvl="0" marL="0" marR="0" rtl="0" algn="ctr">
              <a:lnSpc>
                <a:spcPct val="100000"/>
              </a:lnSpc>
              <a:spcBef>
                <a:spcPts val="0"/>
              </a:spcBef>
              <a:spcAft>
                <a:spcPts val="0"/>
              </a:spcAft>
              <a:buClr>
                <a:srgbClr val="000000"/>
              </a:buClr>
              <a:buSzPts val="3600"/>
              <a:buFont typeface="Arial"/>
              <a:buNone/>
            </a:pPr>
            <a:r>
              <a:t/>
            </a:r>
            <a:endParaRPr b="0" i="1" sz="3600" u="none" cap="none" strike="noStrike">
              <a:solidFill>
                <a:srgbClr val="000000"/>
              </a:solidFill>
              <a:latin typeface="Anton"/>
              <a:ea typeface="Anton"/>
              <a:cs typeface="Anton"/>
              <a:sym typeface="Anton"/>
            </a:endParaRPr>
          </a:p>
        </p:txBody>
      </p:sp>
      <p:pic>
        <p:nvPicPr>
          <p:cNvPr id="390" name="Google Shape;390;p53"/>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391" name="Google Shape;391;p53"/>
          <p:cNvSpPr txBox="1"/>
          <p:nvPr/>
        </p:nvSpPr>
        <p:spPr>
          <a:xfrm>
            <a:off x="2881375" y="4195675"/>
            <a:ext cx="7279200" cy="849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sp>
        <p:nvSpPr>
          <p:cNvPr id="83" name="Google Shape;83;p18"/>
          <p:cNvSpPr txBox="1"/>
          <p:nvPr/>
        </p:nvSpPr>
        <p:spPr>
          <a:xfrm>
            <a:off x="207450" y="986850"/>
            <a:ext cx="8729100" cy="7257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800"/>
              <a:buFont typeface="Arial"/>
              <a:buNone/>
            </a:pPr>
            <a:r>
              <a:rPr b="0" i="0" lang="es-419" sz="1800" u="none" cap="none" strike="noStrike">
                <a:solidFill>
                  <a:srgbClr val="000000"/>
                </a:solidFill>
                <a:latin typeface="Helvetica Neue Light"/>
                <a:ea typeface="Helvetica Neue Light"/>
                <a:cs typeface="Helvetica Neue Light"/>
                <a:sym typeface="Helvetica Neue Light"/>
              </a:rPr>
              <a:t>Son actividades o ejercicios que se realizan durante la cursada, para enfocarse en </a:t>
            </a:r>
            <a:endParaRPr b="0" i="0" sz="1800" u="none" cap="none" strike="noStrike">
              <a:solidFill>
                <a:srgbClr val="000000"/>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1800"/>
              <a:buFont typeface="Arial"/>
              <a:buNone/>
            </a:pPr>
            <a:r>
              <a:rPr b="0" i="0" lang="es-419" sz="1800" u="none" cap="none" strike="noStrike">
                <a:solidFill>
                  <a:srgbClr val="000000"/>
                </a:solidFill>
                <a:latin typeface="Helvetica Neue Light"/>
                <a:ea typeface="Helvetica Neue Light"/>
                <a:cs typeface="Helvetica Neue Light"/>
                <a:sym typeface="Helvetica Neue Light"/>
              </a:rPr>
              <a:t>la práctica.</a:t>
            </a:r>
            <a:endParaRPr b="0" i="0" sz="1800" u="none" cap="none" strike="noStrike">
              <a:solidFill>
                <a:srgbClr val="000000"/>
              </a:solidFill>
              <a:latin typeface="Helvetica Neue Light"/>
              <a:ea typeface="Helvetica Neue Light"/>
              <a:cs typeface="Helvetica Neue Light"/>
              <a:sym typeface="Helvetica Neue Light"/>
            </a:endParaRPr>
          </a:p>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Helvetica Neue Light"/>
              <a:ea typeface="Helvetica Neue Light"/>
              <a:cs typeface="Helvetica Neue Light"/>
              <a:sym typeface="Helvetica Neue Light"/>
            </a:endParaRPr>
          </a:p>
        </p:txBody>
      </p:sp>
      <p:pic>
        <p:nvPicPr>
          <p:cNvPr id="84" name="Google Shape;84;p18"/>
          <p:cNvPicPr preferRelativeResize="0"/>
          <p:nvPr/>
        </p:nvPicPr>
        <p:blipFill rotWithShape="1">
          <a:blip r:embed="rId3">
            <a:alphaModFix/>
          </a:blip>
          <a:srcRect b="0" l="0" r="0" t="0"/>
          <a:stretch/>
        </p:blipFill>
        <p:spPr>
          <a:xfrm>
            <a:off x="7750025" y="4693400"/>
            <a:ext cx="1186526" cy="330675"/>
          </a:xfrm>
          <a:prstGeom prst="rect">
            <a:avLst/>
          </a:prstGeom>
          <a:noFill/>
          <a:ln>
            <a:noFill/>
          </a:ln>
        </p:spPr>
      </p:pic>
      <p:sp>
        <p:nvSpPr>
          <p:cNvPr id="85" name="Google Shape;85;p18"/>
          <p:cNvSpPr txBox="1"/>
          <p:nvPr/>
        </p:nvSpPr>
        <p:spPr>
          <a:xfrm>
            <a:off x="4522125" y="3393931"/>
            <a:ext cx="3651000" cy="9285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500"/>
              <a:buFont typeface="Arial"/>
              <a:buNone/>
            </a:pPr>
            <a:r>
              <a:rPr b="1" i="0" lang="es-419" sz="1500" u="none" cap="none" strike="noStrike">
                <a:solidFill>
                  <a:srgbClr val="000000"/>
                </a:solidFill>
                <a:latin typeface="Helvetica Neue"/>
                <a:ea typeface="Helvetica Neue"/>
                <a:cs typeface="Helvetica Neue"/>
                <a:sym typeface="Helvetica Neue"/>
              </a:rPr>
              <a:t>Desafíos entregables</a:t>
            </a:r>
            <a:endParaRPr b="1" i="0" sz="1500" u="none" cap="none" strike="noStrike">
              <a:solidFill>
                <a:srgbClr val="000000"/>
              </a:solidFill>
              <a:latin typeface="Helvetica Neue"/>
              <a:ea typeface="Helvetica Neue"/>
              <a:cs typeface="Helvetica Neue"/>
              <a:sym typeface="Helvetica Neue"/>
            </a:endParaRPr>
          </a:p>
          <a:p>
            <a:pPr indent="0" lvl="0" marL="0" marR="0" rtl="0" algn="ctr">
              <a:lnSpc>
                <a:spcPct val="115000"/>
              </a:lnSpc>
              <a:spcBef>
                <a:spcPts val="0"/>
              </a:spcBef>
              <a:spcAft>
                <a:spcPts val="0"/>
              </a:spcAft>
              <a:buClr>
                <a:srgbClr val="000000"/>
              </a:buClr>
              <a:buSzPts val="1500"/>
              <a:buFont typeface="Arial"/>
              <a:buNone/>
            </a:pPr>
            <a:r>
              <a:rPr b="0" i="0" lang="es-419" sz="1400" u="none" cap="none" strike="noStrike">
                <a:solidFill>
                  <a:srgbClr val="000000"/>
                </a:solidFill>
                <a:latin typeface="Helvetica Neue Light"/>
                <a:ea typeface="Helvetica Neue Light"/>
                <a:cs typeface="Helvetica Neue Light"/>
                <a:sym typeface="Helvetica Neue Light"/>
              </a:rPr>
              <a:t>Relacionados completamente con el </a:t>
            </a:r>
            <a:r>
              <a:rPr b="0" i="0" lang="es-419" sz="1400" u="none" cap="none" strike="noStrike">
                <a:solidFill>
                  <a:srgbClr val="000000"/>
                </a:solidFill>
                <a:latin typeface="Helvetica Neue"/>
                <a:ea typeface="Helvetica Neue"/>
                <a:cs typeface="Helvetica Neue"/>
                <a:sym typeface="Helvetica Neue"/>
              </a:rPr>
              <a:t>Proyecto Final</a:t>
            </a:r>
            <a:r>
              <a:rPr b="0" i="0" lang="es-419" sz="1400" u="none" cap="none" strike="noStrike">
                <a:solidFill>
                  <a:srgbClr val="000000"/>
                </a:solidFill>
                <a:latin typeface="Helvetica Neue Light"/>
                <a:ea typeface="Helvetica Neue Light"/>
                <a:cs typeface="Helvetica Neue Light"/>
                <a:sym typeface="Helvetica Neue Light"/>
              </a:rPr>
              <a:t>. Deben ser subidos obligatoriamente a la plataforma </a:t>
            </a:r>
            <a:r>
              <a:rPr b="0" i="0" lang="es-419" sz="1400" u="none" cap="none" strike="noStrike">
                <a:solidFill>
                  <a:schemeClr val="dk1"/>
                </a:solidFill>
                <a:latin typeface="Helvetica Neue Light"/>
                <a:ea typeface="Helvetica Neue Light"/>
                <a:cs typeface="Helvetica Neue Light"/>
                <a:sym typeface="Helvetica Neue Light"/>
              </a:rPr>
              <a:t>hasta 7 días luego de la clase </a:t>
            </a:r>
            <a:r>
              <a:rPr b="0" i="0" lang="es-419" sz="1400" u="none" cap="none" strike="noStrike">
                <a:solidFill>
                  <a:srgbClr val="000000"/>
                </a:solidFill>
                <a:latin typeface="Helvetica Neue Light"/>
                <a:ea typeface="Helvetica Neue Light"/>
                <a:cs typeface="Helvetica Neue Light"/>
                <a:sym typeface="Helvetica Neue Light"/>
              </a:rPr>
              <a:t>para que sean corregidos. </a:t>
            </a:r>
            <a:endParaRPr b="0" i="0" sz="1400" u="none" cap="none" strike="noStrike">
              <a:solidFill>
                <a:srgbClr val="000000"/>
              </a:solidFill>
              <a:latin typeface="Helvetica Neue Light"/>
              <a:ea typeface="Helvetica Neue Light"/>
              <a:cs typeface="Helvetica Neue Light"/>
              <a:sym typeface="Helvetica Neue Light"/>
            </a:endParaRPr>
          </a:p>
        </p:txBody>
      </p:sp>
      <p:sp>
        <p:nvSpPr>
          <p:cNvPr id="86" name="Google Shape;86;p18"/>
          <p:cNvSpPr txBox="1"/>
          <p:nvPr/>
        </p:nvSpPr>
        <p:spPr>
          <a:xfrm>
            <a:off x="1398000" y="15715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419" sz="3600" u="none" cap="none" strike="noStrike">
                <a:solidFill>
                  <a:srgbClr val="000000"/>
                </a:solidFill>
                <a:latin typeface="Anton"/>
                <a:ea typeface="Anton"/>
                <a:cs typeface="Anton"/>
                <a:sym typeface="Anton"/>
              </a:rPr>
              <a:t>DESAFÍOS Y ENTREGABLES</a:t>
            </a:r>
            <a:endParaRPr b="0" i="1" sz="3600" u="none" cap="none" strike="noStrike">
              <a:solidFill>
                <a:srgbClr val="000000"/>
              </a:solidFill>
              <a:latin typeface="Anton"/>
              <a:ea typeface="Anton"/>
              <a:cs typeface="Anton"/>
              <a:sym typeface="Anton"/>
            </a:endParaRPr>
          </a:p>
        </p:txBody>
      </p:sp>
      <p:pic>
        <p:nvPicPr>
          <p:cNvPr id="87" name="Google Shape;87;p18"/>
          <p:cNvPicPr preferRelativeResize="0"/>
          <p:nvPr/>
        </p:nvPicPr>
        <p:blipFill rotWithShape="1">
          <a:blip r:embed="rId4">
            <a:alphaModFix/>
          </a:blip>
          <a:srcRect b="0" l="0" r="0" t="0"/>
          <a:stretch/>
        </p:blipFill>
        <p:spPr>
          <a:xfrm>
            <a:off x="5657900" y="1877899"/>
            <a:ext cx="1379450" cy="1379450"/>
          </a:xfrm>
          <a:prstGeom prst="rect">
            <a:avLst/>
          </a:prstGeom>
          <a:noFill/>
          <a:ln>
            <a:noFill/>
          </a:ln>
        </p:spPr>
      </p:pic>
      <p:pic>
        <p:nvPicPr>
          <p:cNvPr id="88" name="Google Shape;88;p18"/>
          <p:cNvPicPr preferRelativeResize="0"/>
          <p:nvPr/>
        </p:nvPicPr>
        <p:blipFill rotWithShape="1">
          <a:blip r:embed="rId5">
            <a:alphaModFix/>
          </a:blip>
          <a:srcRect b="0" l="0" r="0" t="0"/>
          <a:stretch/>
        </p:blipFill>
        <p:spPr>
          <a:xfrm>
            <a:off x="1717100" y="1877899"/>
            <a:ext cx="1379450" cy="1379450"/>
          </a:xfrm>
          <a:prstGeom prst="rect">
            <a:avLst/>
          </a:prstGeom>
          <a:noFill/>
          <a:ln>
            <a:noFill/>
          </a:ln>
        </p:spPr>
      </p:pic>
      <p:sp>
        <p:nvSpPr>
          <p:cNvPr id="89" name="Google Shape;89;p18"/>
          <p:cNvSpPr/>
          <p:nvPr/>
        </p:nvSpPr>
        <p:spPr>
          <a:xfrm>
            <a:off x="6691025" y="1876725"/>
            <a:ext cx="458100" cy="458100"/>
          </a:xfrm>
          <a:prstGeom prst="ellipse">
            <a:avLst/>
          </a:prstGeom>
          <a:solidFill>
            <a:srgbClr val="22222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s-419" sz="900" u="none" cap="none" strike="noStrike">
                <a:solidFill>
                  <a:srgbClr val="FFFFFF"/>
                </a:solidFill>
                <a:latin typeface="Helvetica Neue"/>
                <a:ea typeface="Helvetica Neue"/>
                <a:cs typeface="Helvetica Neue"/>
                <a:sym typeface="Helvetica Neue"/>
              </a:rPr>
              <a:t>11</a:t>
            </a:r>
            <a:endParaRPr b="1" i="0" sz="900" u="none" cap="none" strike="noStrike">
              <a:solidFill>
                <a:srgbClr val="FFFFFF"/>
              </a:solidFill>
              <a:latin typeface="Helvetica Neue"/>
              <a:ea typeface="Helvetica Neue"/>
              <a:cs typeface="Helvetica Neue"/>
              <a:sym typeface="Helvetica Neue"/>
            </a:endParaRPr>
          </a:p>
        </p:txBody>
      </p:sp>
      <p:sp>
        <p:nvSpPr>
          <p:cNvPr id="90" name="Google Shape;90;p18"/>
          <p:cNvSpPr txBox="1"/>
          <p:nvPr/>
        </p:nvSpPr>
        <p:spPr>
          <a:xfrm>
            <a:off x="581325" y="3393931"/>
            <a:ext cx="3651000" cy="9285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500"/>
              <a:buFont typeface="Arial"/>
              <a:buNone/>
            </a:pPr>
            <a:r>
              <a:rPr b="1" i="0" lang="es-419" sz="1500" u="none" cap="none" strike="noStrike">
                <a:solidFill>
                  <a:schemeClr val="dk1"/>
                </a:solidFill>
                <a:latin typeface="Helvetica Neue"/>
                <a:ea typeface="Helvetica Neue"/>
                <a:cs typeface="Helvetica Neue"/>
                <a:sym typeface="Helvetica Neue"/>
              </a:rPr>
              <a:t>Desafíos genéricos</a:t>
            </a:r>
            <a:endParaRPr b="1" i="0" sz="1500" u="none" cap="none" strike="noStrike">
              <a:solidFill>
                <a:schemeClr val="dk1"/>
              </a:solidFill>
              <a:latin typeface="Helvetica Neue"/>
              <a:ea typeface="Helvetica Neue"/>
              <a:cs typeface="Helvetica Neue"/>
              <a:sym typeface="Helvetica Neue"/>
            </a:endParaRPr>
          </a:p>
          <a:p>
            <a:pPr indent="0" lvl="0" marL="0" marR="0" rtl="0" algn="ctr">
              <a:lnSpc>
                <a:spcPct val="115000"/>
              </a:lnSpc>
              <a:spcBef>
                <a:spcPts val="0"/>
              </a:spcBef>
              <a:spcAft>
                <a:spcPts val="0"/>
              </a:spcAft>
              <a:buClr>
                <a:schemeClr val="dk1"/>
              </a:buClr>
              <a:buSzPts val="1500"/>
              <a:buFont typeface="Arial"/>
              <a:buNone/>
            </a:pPr>
            <a:r>
              <a:rPr b="0" i="0" lang="es-419" sz="1400" u="none" cap="none" strike="noStrike">
                <a:solidFill>
                  <a:schemeClr val="dk1"/>
                </a:solidFill>
                <a:latin typeface="Helvetica Neue Light"/>
                <a:ea typeface="Helvetica Neue Light"/>
                <a:cs typeface="Helvetica Neue Light"/>
                <a:sym typeface="Helvetica Neue Light"/>
              </a:rPr>
              <a:t>Ayudan a poner en práctica los conceptos y la teoría vista en clase No deben ser subidos a la plataforma.</a:t>
            </a:r>
            <a:endParaRPr b="0" i="0" sz="1400" u="none" cap="none" strike="noStrike">
              <a:solidFill>
                <a:schemeClr val="dk1"/>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1500"/>
              <a:buFont typeface="Arial"/>
              <a:buNone/>
            </a:pPr>
            <a:r>
              <a:t/>
            </a:r>
            <a:endParaRPr b="1" i="0" sz="1500" u="none" cap="none" strike="noStrike">
              <a:solidFill>
                <a:srgbClr val="000000"/>
              </a:solidFill>
              <a:latin typeface="Helvetica Neue"/>
              <a:ea typeface="Helvetica Neue"/>
              <a:cs typeface="Helvetica Neue"/>
              <a:sym typeface="Helvetica Neue"/>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p54"/>
          <p:cNvSpPr txBox="1"/>
          <p:nvPr/>
        </p:nvSpPr>
        <p:spPr>
          <a:xfrm>
            <a:off x="313725" y="1692700"/>
            <a:ext cx="7773900" cy="16746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000"/>
              <a:buFont typeface="Arial"/>
              <a:buNone/>
            </a:pPr>
            <a:r>
              <a:rPr b="0" i="0" lang="es-419" sz="2000" u="none" cap="none" strike="noStrike">
                <a:solidFill>
                  <a:schemeClr val="dk1"/>
                </a:solidFill>
                <a:highlight>
                  <a:srgbClr val="FFFFFF"/>
                </a:highlight>
                <a:latin typeface="Helvetica Neue Light"/>
                <a:ea typeface="Helvetica Neue Light"/>
                <a:cs typeface="Helvetica Neue Light"/>
                <a:sym typeface="Helvetica Neue Light"/>
              </a:rPr>
              <a:t>Podemos utilizar</a:t>
            </a:r>
            <a:r>
              <a:rPr b="0" i="0" lang="es-419" sz="2000" u="none" cap="none" strike="noStrike">
                <a:solidFill>
                  <a:schemeClr val="dk1"/>
                </a:solidFill>
                <a:highlight>
                  <a:srgbClr val="FFFFFF"/>
                </a:highlight>
                <a:latin typeface="Didact Gothic"/>
                <a:ea typeface="Didact Gothic"/>
                <a:cs typeface="Didact Gothic"/>
                <a:sym typeface="Didact Gothic"/>
              </a:rPr>
              <a:t> </a:t>
            </a:r>
            <a:r>
              <a:rPr b="0" i="0" lang="es-419" sz="2000" u="none" cap="none" strike="noStrike">
                <a:solidFill>
                  <a:schemeClr val="dk1"/>
                </a:solidFill>
                <a:highlight>
                  <a:srgbClr val="FFFFFF"/>
                </a:highlight>
                <a:latin typeface="Courier New"/>
                <a:ea typeface="Courier New"/>
                <a:cs typeface="Courier New"/>
                <a:sym typeface="Courier New"/>
              </a:rPr>
              <a:t>let </a:t>
            </a:r>
            <a:r>
              <a:rPr b="0" i="0" lang="es-419" sz="2000" u="none" cap="none" strike="noStrike">
                <a:solidFill>
                  <a:schemeClr val="dk1"/>
                </a:solidFill>
                <a:highlight>
                  <a:srgbClr val="FFFFFF"/>
                </a:highlight>
                <a:latin typeface="Helvetica Neue Light"/>
                <a:ea typeface="Helvetica Neue Light"/>
                <a:cs typeface="Helvetica Neue Light"/>
                <a:sym typeface="Helvetica Neue Light"/>
              </a:rPr>
              <a:t>en lugar de</a:t>
            </a:r>
            <a:r>
              <a:rPr b="0" i="0" lang="es-419" sz="2000" u="none" cap="none" strike="noStrike">
                <a:solidFill>
                  <a:schemeClr val="dk1"/>
                </a:solidFill>
                <a:highlight>
                  <a:srgbClr val="FFFFFF"/>
                </a:highlight>
                <a:latin typeface="Didact Gothic"/>
                <a:ea typeface="Didact Gothic"/>
                <a:cs typeface="Didact Gothic"/>
                <a:sym typeface="Didact Gothic"/>
              </a:rPr>
              <a:t> </a:t>
            </a:r>
            <a:r>
              <a:rPr b="0" i="0" lang="es-419" sz="2000" u="none" cap="none" strike="noStrike">
                <a:solidFill>
                  <a:schemeClr val="dk1"/>
                </a:solidFill>
                <a:highlight>
                  <a:srgbClr val="FFFFFF"/>
                </a:highlight>
                <a:latin typeface="Courier New"/>
                <a:ea typeface="Courier New"/>
                <a:cs typeface="Courier New"/>
                <a:sym typeface="Courier New"/>
              </a:rPr>
              <a:t>var </a:t>
            </a:r>
            <a:r>
              <a:rPr b="0" i="0" lang="es-419" sz="2000" u="none" cap="none" strike="noStrike">
                <a:solidFill>
                  <a:schemeClr val="dk1"/>
                </a:solidFill>
                <a:highlight>
                  <a:srgbClr val="FFFFFF"/>
                </a:highlight>
                <a:latin typeface="Helvetica Neue Light"/>
                <a:ea typeface="Helvetica Neue Light"/>
                <a:cs typeface="Helvetica Neue Light"/>
                <a:sym typeface="Helvetica Neue Light"/>
              </a:rPr>
              <a:t>a la hora de declarar una variable, cuando queremos que ésta sólo sea accedida de manera local en determinado ámbito. Por ejemplo:</a:t>
            </a:r>
            <a:endParaRPr b="0" i="0" sz="2000" u="none" cap="none" strike="noStrike">
              <a:solidFill>
                <a:schemeClr val="dk1"/>
              </a:solidFill>
              <a:highlight>
                <a:srgbClr val="FFFFFF"/>
              </a:highlight>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rgbClr val="000000"/>
              </a:buClr>
              <a:buSzPts val="2000"/>
              <a:buFont typeface="Arial"/>
              <a:buNone/>
            </a:pPr>
            <a:r>
              <a:t/>
            </a:r>
            <a:endParaRPr b="0" i="0" sz="2000" u="none" cap="none" strike="noStrike">
              <a:solidFill>
                <a:schemeClr val="dk1"/>
              </a:solidFill>
              <a:highlight>
                <a:srgbClr val="FFFFFF"/>
              </a:highlight>
              <a:latin typeface="Helvetica Neue Light"/>
              <a:ea typeface="Helvetica Neue Light"/>
              <a:cs typeface="Helvetica Neue Light"/>
              <a:sym typeface="Helvetica Neue Light"/>
            </a:endParaRPr>
          </a:p>
        </p:txBody>
      </p:sp>
      <p:pic>
        <p:nvPicPr>
          <p:cNvPr id="397" name="Google Shape;397;p54"/>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398" name="Google Shape;398;p54"/>
          <p:cNvPicPr preferRelativeResize="0"/>
          <p:nvPr/>
        </p:nvPicPr>
        <p:blipFill rotWithShape="1">
          <a:blip r:embed="rId4">
            <a:alphaModFix/>
          </a:blip>
          <a:srcRect b="0" l="0" r="8078" t="0"/>
          <a:stretch/>
        </p:blipFill>
        <p:spPr>
          <a:xfrm>
            <a:off x="2286000" y="3048663"/>
            <a:ext cx="4571999" cy="1400175"/>
          </a:xfrm>
          <a:prstGeom prst="rect">
            <a:avLst/>
          </a:prstGeom>
          <a:noFill/>
          <a:ln>
            <a:noFill/>
          </a:ln>
        </p:spPr>
      </p:pic>
      <p:sp>
        <p:nvSpPr>
          <p:cNvPr id="399" name="Google Shape;399;p54"/>
          <p:cNvSpPr txBox="1"/>
          <p:nvPr/>
        </p:nvSpPr>
        <p:spPr>
          <a:xfrm>
            <a:off x="1671825" y="749200"/>
            <a:ext cx="5666100" cy="989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419" sz="3600" u="none" cap="none" strike="noStrike">
                <a:solidFill>
                  <a:srgbClr val="000000"/>
                </a:solidFill>
                <a:latin typeface="Anton"/>
                <a:ea typeface="Anton"/>
                <a:cs typeface="Anton"/>
                <a:sym typeface="Anton"/>
              </a:rPr>
              <a:t>LET</a:t>
            </a:r>
            <a:endParaRPr b="0" i="1" sz="3600" u="none" cap="none" strike="noStrike">
              <a:solidFill>
                <a:srgbClr val="000000"/>
              </a:solidFill>
              <a:latin typeface="Anton"/>
              <a:ea typeface="Anton"/>
              <a:cs typeface="Anton"/>
              <a:sym typeface="Anton"/>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p55"/>
          <p:cNvSpPr txBox="1"/>
          <p:nvPr/>
        </p:nvSpPr>
        <p:spPr>
          <a:xfrm>
            <a:off x="4324900" y="1311050"/>
            <a:ext cx="4264200" cy="30906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2000"/>
              <a:buFont typeface="Arial"/>
              <a:buNone/>
            </a:pPr>
            <a:r>
              <a:rPr b="0" i="0" lang="es-419" sz="2000" u="none" cap="none" strike="noStrike">
                <a:solidFill>
                  <a:schemeClr val="dk1"/>
                </a:solidFill>
                <a:highlight>
                  <a:srgbClr val="FFFFFF"/>
                </a:highlight>
                <a:latin typeface="Helvetica Neue Light"/>
                <a:ea typeface="Helvetica Neue Light"/>
                <a:cs typeface="Helvetica Neue Light"/>
                <a:sym typeface="Helvetica Neue Light"/>
              </a:rPr>
              <a:t>En ambos ejemplos se sustituye el uso de la palabra reservada </a:t>
            </a:r>
            <a:r>
              <a:rPr b="1" i="0" lang="es-419" sz="2000" u="none" cap="none" strike="noStrike">
                <a:solidFill>
                  <a:schemeClr val="dk1"/>
                </a:solidFill>
                <a:highlight>
                  <a:srgbClr val="FFFFFF"/>
                </a:highlight>
                <a:latin typeface="Courier New"/>
                <a:ea typeface="Courier New"/>
                <a:cs typeface="Courier New"/>
                <a:sym typeface="Courier New"/>
              </a:rPr>
              <a:t>function, </a:t>
            </a:r>
            <a:r>
              <a:rPr b="0" i="0" lang="es-419" sz="2000" u="none" cap="none" strike="noStrike">
                <a:solidFill>
                  <a:schemeClr val="dk1"/>
                </a:solidFill>
                <a:highlight>
                  <a:srgbClr val="FFFFFF"/>
                </a:highlight>
                <a:latin typeface="Helvetica Neue Light"/>
                <a:ea typeface="Helvetica Neue Light"/>
                <a:cs typeface="Helvetica Neue Light"/>
                <a:sym typeface="Helvetica Neue Light"/>
              </a:rPr>
              <a:t>dando simplicidad al código.</a:t>
            </a:r>
            <a:endParaRPr b="0" i="0" sz="2000" u="none" cap="none" strike="noStrike">
              <a:solidFill>
                <a:schemeClr val="dk1"/>
              </a:solidFill>
              <a:highlight>
                <a:srgbClr val="FFFFFF"/>
              </a:highlight>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rgbClr val="000000"/>
              </a:buClr>
              <a:buSzPts val="2000"/>
              <a:buFont typeface="Arial"/>
              <a:buNone/>
            </a:pPr>
            <a:r>
              <a:t/>
            </a:r>
            <a:endParaRPr b="0" i="0" sz="2000" u="none" cap="none" strike="noStrike">
              <a:solidFill>
                <a:schemeClr val="dk1"/>
              </a:solidFill>
              <a:highlight>
                <a:srgbClr val="FFFFFF"/>
              </a:highlight>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rgbClr val="000000"/>
              </a:buClr>
              <a:buSzPts val="2000"/>
              <a:buFont typeface="Arial"/>
              <a:buNone/>
            </a:pPr>
            <a:r>
              <a:rPr b="0" i="1" lang="es-419" sz="2000" u="none" cap="none" strike="noStrike">
                <a:solidFill>
                  <a:schemeClr val="dk1"/>
                </a:solidFill>
                <a:highlight>
                  <a:srgbClr val="E0FF00"/>
                </a:highlight>
                <a:latin typeface="Helvetica Neue"/>
                <a:ea typeface="Helvetica Neue"/>
                <a:cs typeface="Helvetica Neue"/>
                <a:sym typeface="Helvetica Neue"/>
              </a:rPr>
              <a:t>(parametro1,parametro2,…,parámetro n) =&gt; {Definición de la función}</a:t>
            </a:r>
            <a:endParaRPr b="0" i="1" sz="2000" u="none" cap="none" strike="noStrike">
              <a:solidFill>
                <a:schemeClr val="dk1"/>
              </a:solidFill>
              <a:highlight>
                <a:srgbClr val="E0FF00"/>
              </a:highlight>
              <a:latin typeface="Helvetica Neue"/>
              <a:ea typeface="Helvetica Neue"/>
              <a:cs typeface="Helvetica Neue"/>
              <a:sym typeface="Helvetica Neue"/>
            </a:endParaRPr>
          </a:p>
        </p:txBody>
      </p:sp>
      <p:pic>
        <p:nvPicPr>
          <p:cNvPr id="405" name="Google Shape;405;p55"/>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406" name="Google Shape;406;p55"/>
          <p:cNvPicPr preferRelativeResize="0"/>
          <p:nvPr/>
        </p:nvPicPr>
        <p:blipFill rotWithShape="1">
          <a:blip r:embed="rId4">
            <a:alphaModFix/>
          </a:blip>
          <a:srcRect b="-71737" l="9039" r="13836" t="-71687"/>
          <a:stretch/>
        </p:blipFill>
        <p:spPr>
          <a:xfrm>
            <a:off x="0" y="475"/>
            <a:ext cx="3420948" cy="5143499"/>
          </a:xfrm>
          <a:prstGeom prst="rect">
            <a:avLst/>
          </a:prstGeom>
          <a:noFill/>
          <a:ln>
            <a:noFill/>
          </a:ln>
        </p:spPr>
      </p:pic>
      <p:sp>
        <p:nvSpPr>
          <p:cNvPr id="407" name="Google Shape;407;p55"/>
          <p:cNvSpPr txBox="1"/>
          <p:nvPr/>
        </p:nvSpPr>
        <p:spPr>
          <a:xfrm>
            <a:off x="1671825" y="321950"/>
            <a:ext cx="5666100" cy="989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419" sz="3600" u="none" cap="none" strike="noStrike">
                <a:solidFill>
                  <a:srgbClr val="000000"/>
                </a:solidFill>
                <a:latin typeface="Anton"/>
                <a:ea typeface="Anton"/>
                <a:cs typeface="Anton"/>
                <a:sym typeface="Anton"/>
              </a:rPr>
              <a:t>FUNCIÓN ARROW</a:t>
            </a:r>
            <a:endParaRPr b="0" i="1" sz="3600" u="none" cap="none" strike="noStrike">
              <a:solidFill>
                <a:srgbClr val="000000"/>
              </a:solidFill>
              <a:latin typeface="Anton"/>
              <a:ea typeface="Anton"/>
              <a:cs typeface="Anton"/>
              <a:sym typeface="Anton"/>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FF00"/>
            </a:gs>
            <a:gs pos="100000">
              <a:srgbClr val="3CEFAB"/>
            </a:gs>
          </a:gsLst>
          <a:lin ang="10800025" scaled="0"/>
        </a:gradFill>
      </p:bgPr>
    </p:bg>
    <p:spTree>
      <p:nvGrpSpPr>
        <p:cNvPr id="411" name="Shape 411"/>
        <p:cNvGrpSpPr/>
        <p:nvPr/>
      </p:nvGrpSpPr>
      <p:grpSpPr>
        <a:xfrm>
          <a:off x="0" y="0"/>
          <a:ext cx="0" cy="0"/>
          <a:chOff x="0" y="0"/>
          <a:chExt cx="0" cy="0"/>
        </a:xfrm>
      </p:grpSpPr>
      <p:sp>
        <p:nvSpPr>
          <p:cNvPr id="412" name="Google Shape;412;p56"/>
          <p:cNvSpPr txBox="1"/>
          <p:nvPr/>
        </p:nvSpPr>
        <p:spPr>
          <a:xfrm>
            <a:off x="2187450" y="2077200"/>
            <a:ext cx="47691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419" sz="3600" u="none" cap="none" strike="noStrike">
                <a:solidFill>
                  <a:srgbClr val="000000"/>
                </a:solidFill>
                <a:latin typeface="Anton"/>
                <a:ea typeface="Anton"/>
                <a:cs typeface="Anton"/>
                <a:sym typeface="Anton"/>
              </a:rPr>
              <a:t>JAVASCRIPT: LA VARIABLE ‘THIS’</a:t>
            </a:r>
            <a:endParaRPr b="0" i="1" sz="3600" u="none" cap="none" strike="noStrike">
              <a:solidFill>
                <a:srgbClr val="000000"/>
              </a:solidFill>
              <a:latin typeface="Anton"/>
              <a:ea typeface="Anton"/>
              <a:cs typeface="Anton"/>
              <a:sym typeface="Anton"/>
            </a:endParaRPr>
          </a:p>
        </p:txBody>
      </p:sp>
      <p:pic>
        <p:nvPicPr>
          <p:cNvPr id="413" name="Google Shape;413;p56"/>
          <p:cNvPicPr preferRelativeResize="0"/>
          <p:nvPr/>
        </p:nvPicPr>
        <p:blipFill rotWithShape="1">
          <a:blip r:embed="rId3">
            <a:alphaModFix/>
          </a:blip>
          <a:srcRect b="0" l="0" r="0" t="0"/>
          <a:stretch/>
        </p:blipFill>
        <p:spPr>
          <a:xfrm>
            <a:off x="7446150" y="4444700"/>
            <a:ext cx="1186526" cy="33067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sp>
        <p:nvSpPr>
          <p:cNvPr id="418" name="Google Shape;418;p57"/>
          <p:cNvSpPr txBox="1"/>
          <p:nvPr/>
        </p:nvSpPr>
        <p:spPr>
          <a:xfrm>
            <a:off x="852150" y="2060600"/>
            <a:ext cx="7439700" cy="16746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000"/>
              <a:buFont typeface="Arial"/>
              <a:buNone/>
            </a:pPr>
            <a:r>
              <a:rPr b="0" i="0" lang="es-419" sz="2000" u="none" cap="none" strike="noStrike">
                <a:solidFill>
                  <a:schemeClr val="dk1"/>
                </a:solidFill>
                <a:highlight>
                  <a:srgbClr val="FFFFFF"/>
                </a:highlight>
                <a:latin typeface="Helvetica Neue Light"/>
                <a:ea typeface="Helvetica Neue Light"/>
                <a:cs typeface="Helvetica Neue Light"/>
                <a:sym typeface="Helvetica Neue Light"/>
              </a:rPr>
              <a:t>La variable </a:t>
            </a:r>
            <a:r>
              <a:rPr b="1" i="0" lang="es-419" sz="2000" u="none" cap="none" strike="noStrike">
                <a:solidFill>
                  <a:schemeClr val="dk1"/>
                </a:solidFill>
                <a:highlight>
                  <a:srgbClr val="FFFFFF"/>
                </a:highlight>
                <a:latin typeface="Courier New"/>
                <a:ea typeface="Courier New"/>
                <a:cs typeface="Courier New"/>
                <a:sym typeface="Courier New"/>
              </a:rPr>
              <a:t>this </a:t>
            </a:r>
            <a:r>
              <a:rPr b="0" i="0" lang="es-419" sz="2000" u="none" cap="none" strike="noStrike">
                <a:solidFill>
                  <a:schemeClr val="dk1"/>
                </a:solidFill>
                <a:highlight>
                  <a:srgbClr val="FFFFFF"/>
                </a:highlight>
                <a:latin typeface="Helvetica Neue Light"/>
                <a:ea typeface="Helvetica Neue Light"/>
                <a:cs typeface="Helvetica Neue Light"/>
                <a:sym typeface="Helvetica Neue Light"/>
              </a:rPr>
              <a:t>está mucho más relacionada con el </a:t>
            </a:r>
            <a:r>
              <a:rPr b="1" i="0" lang="es-419" sz="2000" u="none" cap="none" strike="noStrike">
                <a:solidFill>
                  <a:schemeClr val="dk1"/>
                </a:solidFill>
                <a:highlight>
                  <a:srgbClr val="FFFFFF"/>
                </a:highlight>
                <a:latin typeface="Helvetica Neue"/>
                <a:ea typeface="Helvetica Neue"/>
                <a:cs typeface="Helvetica Neue"/>
                <a:sym typeface="Helvetica Neue"/>
              </a:rPr>
              <a:t>entorno y/o contexto de ejecución</a:t>
            </a:r>
            <a:r>
              <a:rPr b="0" i="0" lang="es-419" sz="2000" u="none" cap="none" strike="noStrike">
                <a:solidFill>
                  <a:schemeClr val="dk1"/>
                </a:solidFill>
                <a:highlight>
                  <a:srgbClr val="FFFFFF"/>
                </a:highlight>
                <a:latin typeface="Helvetica Neue Light"/>
                <a:ea typeface="Helvetica Neue Light"/>
                <a:cs typeface="Helvetica Neue Light"/>
                <a:sym typeface="Helvetica Neue Light"/>
              </a:rPr>
              <a:t> que con el concepto de esta misma variable. </a:t>
            </a:r>
            <a:r>
              <a:rPr b="0" i="0" lang="es-419" sz="2000" u="none" cap="none" strike="noStrike">
                <a:solidFill>
                  <a:schemeClr val="dk1"/>
                </a:solidFill>
                <a:highlight>
                  <a:srgbClr val="E0FF00"/>
                </a:highlight>
                <a:latin typeface="Helvetica Neue Light"/>
                <a:ea typeface="Helvetica Neue Light"/>
                <a:cs typeface="Helvetica Neue Light"/>
                <a:sym typeface="Helvetica Neue Light"/>
              </a:rPr>
              <a:t>This representa al objeto en sí</a:t>
            </a:r>
            <a:r>
              <a:rPr b="0" i="0" lang="es-419" sz="2000" u="none" cap="none" strike="noStrike">
                <a:solidFill>
                  <a:schemeClr val="dk1"/>
                </a:solidFill>
                <a:highlight>
                  <a:srgbClr val="FFFFFF"/>
                </a:highlight>
                <a:latin typeface="Helvetica Neue Light"/>
                <a:ea typeface="Helvetica Neue Light"/>
                <a:cs typeface="Helvetica Neue Light"/>
                <a:sym typeface="Helvetica Neue Light"/>
              </a:rPr>
              <a:t>. </a:t>
            </a:r>
            <a:endParaRPr b="0" i="0" sz="2000" u="none" cap="none" strike="noStrike">
              <a:solidFill>
                <a:schemeClr val="dk1"/>
              </a:solidFill>
              <a:highlight>
                <a:srgbClr val="FFFFFF"/>
              </a:highlight>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2000"/>
              <a:buFont typeface="Arial"/>
              <a:buNone/>
            </a:pPr>
            <a:r>
              <a:t/>
            </a:r>
            <a:endParaRPr b="0" i="0" sz="2000" u="none" cap="none" strike="noStrike">
              <a:solidFill>
                <a:schemeClr val="dk1"/>
              </a:solidFill>
              <a:highlight>
                <a:srgbClr val="FFFFFF"/>
              </a:highlight>
              <a:latin typeface="Didact Gothic"/>
              <a:ea typeface="Didact Gothic"/>
              <a:cs typeface="Didact Gothic"/>
              <a:sym typeface="Didact Gothic"/>
            </a:endParaRPr>
          </a:p>
          <a:p>
            <a:pPr indent="0" lvl="0" marL="0" marR="0" rtl="0" algn="ctr">
              <a:lnSpc>
                <a:spcPct val="115000"/>
              </a:lnSpc>
              <a:spcBef>
                <a:spcPts val="0"/>
              </a:spcBef>
              <a:spcAft>
                <a:spcPts val="0"/>
              </a:spcAft>
              <a:buClr>
                <a:srgbClr val="000000"/>
              </a:buClr>
              <a:buSzPts val="2000"/>
              <a:buFont typeface="Arial"/>
              <a:buNone/>
            </a:pPr>
            <a:r>
              <a:t/>
            </a:r>
            <a:endParaRPr b="0" i="0" sz="2000" u="none" cap="none" strike="noStrike">
              <a:solidFill>
                <a:schemeClr val="dk1"/>
              </a:solidFill>
              <a:highlight>
                <a:srgbClr val="FFFFFF"/>
              </a:highlight>
              <a:latin typeface="Didact Gothic"/>
              <a:ea typeface="Didact Gothic"/>
              <a:cs typeface="Didact Gothic"/>
              <a:sym typeface="Didact Gothic"/>
            </a:endParaRPr>
          </a:p>
          <a:p>
            <a:pPr indent="0" lvl="0" marL="0" marR="0" rtl="0" algn="ctr">
              <a:lnSpc>
                <a:spcPct val="115000"/>
              </a:lnSpc>
              <a:spcBef>
                <a:spcPts val="0"/>
              </a:spcBef>
              <a:spcAft>
                <a:spcPts val="0"/>
              </a:spcAft>
              <a:buClr>
                <a:srgbClr val="000000"/>
              </a:buClr>
              <a:buSzPts val="2000"/>
              <a:buFont typeface="Arial"/>
              <a:buNone/>
            </a:pPr>
            <a:r>
              <a:t/>
            </a:r>
            <a:endParaRPr b="1" i="0" sz="2000" u="none" cap="none" strike="noStrike">
              <a:solidFill>
                <a:schemeClr val="dk1"/>
              </a:solidFill>
              <a:highlight>
                <a:srgbClr val="FFFFFF"/>
              </a:highlight>
              <a:latin typeface="Didact Gothic"/>
              <a:ea typeface="Didact Gothic"/>
              <a:cs typeface="Didact Gothic"/>
              <a:sym typeface="Didact Gothic"/>
            </a:endParaRPr>
          </a:p>
        </p:txBody>
      </p:sp>
      <p:sp>
        <p:nvSpPr>
          <p:cNvPr id="419" name="Google Shape;419;p57"/>
          <p:cNvSpPr txBox="1"/>
          <p:nvPr/>
        </p:nvSpPr>
        <p:spPr>
          <a:xfrm>
            <a:off x="1671825" y="749200"/>
            <a:ext cx="5666100" cy="989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500"/>
              <a:buFont typeface="Arial"/>
              <a:buNone/>
            </a:pPr>
            <a:r>
              <a:rPr b="0" i="1" lang="es-419" sz="4500" u="none" cap="none" strike="noStrike">
                <a:solidFill>
                  <a:srgbClr val="000000"/>
                </a:solidFill>
                <a:latin typeface="Anton"/>
                <a:ea typeface="Anton"/>
                <a:cs typeface="Anton"/>
                <a:sym typeface="Anton"/>
              </a:rPr>
              <a:t>THIS</a:t>
            </a:r>
            <a:endParaRPr b="0" i="1" sz="4500" u="none" cap="none" strike="noStrike">
              <a:solidFill>
                <a:srgbClr val="000000"/>
              </a:solidFill>
              <a:latin typeface="Anton"/>
              <a:ea typeface="Anton"/>
              <a:cs typeface="Anton"/>
              <a:sym typeface="Anton"/>
            </a:endParaRPr>
          </a:p>
        </p:txBody>
      </p:sp>
      <p:pic>
        <p:nvPicPr>
          <p:cNvPr id="420" name="Google Shape;420;p57"/>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p58"/>
          <p:cNvSpPr txBox="1"/>
          <p:nvPr/>
        </p:nvSpPr>
        <p:spPr>
          <a:xfrm>
            <a:off x="142500" y="1645225"/>
            <a:ext cx="4429500" cy="23829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2000"/>
              <a:buFont typeface="Arial"/>
              <a:buNone/>
            </a:pPr>
            <a:r>
              <a:rPr b="0" i="0" lang="es-419" sz="2000" u="none" cap="none" strike="noStrike">
                <a:solidFill>
                  <a:schemeClr val="dk1"/>
                </a:solidFill>
                <a:highlight>
                  <a:srgbClr val="FFFFFF"/>
                </a:highlight>
                <a:latin typeface="Helvetica Neue Light"/>
                <a:ea typeface="Helvetica Neue Light"/>
                <a:cs typeface="Helvetica Neue Light"/>
                <a:sym typeface="Helvetica Neue Light"/>
              </a:rPr>
              <a:t>Por ejemplo: en el siguiente código, si no hacemos</a:t>
            </a:r>
            <a:r>
              <a:rPr b="0" i="0" lang="es-419" sz="2000" u="none" cap="none" strike="noStrike">
                <a:solidFill>
                  <a:schemeClr val="dk1"/>
                </a:solidFill>
                <a:highlight>
                  <a:srgbClr val="FFFFFF"/>
                </a:highlight>
                <a:latin typeface="Didact Gothic"/>
                <a:ea typeface="Didact Gothic"/>
                <a:cs typeface="Didact Gothic"/>
                <a:sym typeface="Didact Gothic"/>
              </a:rPr>
              <a:t> </a:t>
            </a:r>
            <a:r>
              <a:rPr b="0" i="0" lang="es-419" sz="2000" u="none" cap="none" strike="noStrike">
                <a:solidFill>
                  <a:schemeClr val="dk1"/>
                </a:solidFill>
                <a:highlight>
                  <a:srgbClr val="FFFFFF"/>
                </a:highlight>
                <a:latin typeface="Courier New"/>
                <a:ea typeface="Courier New"/>
                <a:cs typeface="Courier New"/>
                <a:sym typeface="Courier New"/>
              </a:rPr>
              <a:t>var that = this</a:t>
            </a:r>
            <a:r>
              <a:rPr b="0" i="0" lang="es-419" sz="2000" u="none" cap="none" strike="noStrike">
                <a:solidFill>
                  <a:schemeClr val="dk1"/>
                </a:solidFill>
                <a:highlight>
                  <a:srgbClr val="FFFFFF"/>
                </a:highlight>
                <a:latin typeface="Didact Gothic"/>
                <a:ea typeface="Didact Gothic"/>
                <a:cs typeface="Didact Gothic"/>
                <a:sym typeface="Didact Gothic"/>
              </a:rPr>
              <a:t> </a:t>
            </a:r>
            <a:r>
              <a:rPr b="0" i="0" lang="es-419" sz="2000" u="none" cap="none" strike="noStrike">
                <a:solidFill>
                  <a:schemeClr val="dk1"/>
                </a:solidFill>
                <a:highlight>
                  <a:srgbClr val="FFFFFF"/>
                </a:highlight>
                <a:latin typeface="Helvetica Neue Light"/>
                <a:ea typeface="Helvetica Neue Light"/>
                <a:cs typeface="Helvetica Neue Light"/>
                <a:sym typeface="Helvetica Neue Light"/>
              </a:rPr>
              <a:t>dentro de la función </a:t>
            </a:r>
            <a:r>
              <a:rPr b="0" i="0" lang="es-419" sz="2000" u="none" cap="none" strike="noStrike">
                <a:solidFill>
                  <a:schemeClr val="dk1"/>
                </a:solidFill>
                <a:highlight>
                  <a:srgbClr val="FFFFFF"/>
                </a:highlight>
                <a:latin typeface="Courier New"/>
                <a:ea typeface="Courier New"/>
                <a:cs typeface="Courier New"/>
                <a:sym typeface="Courier New"/>
              </a:rPr>
              <a:t>document.addEventListener</a:t>
            </a:r>
            <a:r>
              <a:rPr b="0" i="0" lang="es-419" sz="2000" u="none" cap="none" strike="noStrike">
                <a:solidFill>
                  <a:schemeClr val="dk1"/>
                </a:solidFill>
                <a:highlight>
                  <a:srgbClr val="FFFFFF"/>
                </a:highlight>
                <a:latin typeface="Didact Gothic"/>
                <a:ea typeface="Didact Gothic"/>
                <a:cs typeface="Didact Gothic"/>
                <a:sym typeface="Didact Gothic"/>
              </a:rPr>
              <a:t>, </a:t>
            </a:r>
            <a:r>
              <a:rPr b="0" i="0" lang="es-419" sz="2000" u="none" cap="none" strike="noStrike">
                <a:solidFill>
                  <a:schemeClr val="dk1"/>
                </a:solidFill>
                <a:highlight>
                  <a:srgbClr val="FFFFFF"/>
                </a:highlight>
                <a:latin typeface="Courier New"/>
                <a:ea typeface="Courier New"/>
                <a:cs typeface="Courier New"/>
                <a:sym typeface="Courier New"/>
              </a:rPr>
              <a:t>this </a:t>
            </a:r>
            <a:r>
              <a:rPr b="0" i="0" lang="es-419" sz="2000" u="none" cap="none" strike="noStrike">
                <a:solidFill>
                  <a:schemeClr val="dk1"/>
                </a:solidFill>
                <a:highlight>
                  <a:srgbClr val="FFFFFF"/>
                </a:highlight>
                <a:latin typeface="Helvetica Neue Light"/>
                <a:ea typeface="Helvetica Neue Light"/>
                <a:cs typeface="Helvetica Neue Light"/>
                <a:sym typeface="Helvetica Neue Light"/>
              </a:rPr>
              <a:t>haría referencia a la función que pasamos por Callback y no podríamos llamar</a:t>
            </a:r>
            <a:r>
              <a:rPr b="0" i="0" lang="es-419" sz="2000" u="none" cap="none" strike="noStrike">
                <a:solidFill>
                  <a:schemeClr val="dk1"/>
                </a:solidFill>
                <a:highlight>
                  <a:srgbClr val="FFFFFF"/>
                </a:highlight>
                <a:latin typeface="Didact Gothic"/>
                <a:ea typeface="Didact Gothic"/>
                <a:cs typeface="Didact Gothic"/>
                <a:sym typeface="Didact Gothic"/>
              </a:rPr>
              <a:t> a </a:t>
            </a:r>
            <a:r>
              <a:rPr b="0" i="0" lang="es-419" sz="2000" u="none" cap="none" strike="noStrike">
                <a:solidFill>
                  <a:schemeClr val="dk1"/>
                </a:solidFill>
                <a:highlight>
                  <a:srgbClr val="FFFFFF"/>
                </a:highlight>
                <a:latin typeface="Courier New"/>
                <a:ea typeface="Courier New"/>
                <a:cs typeface="Courier New"/>
                <a:sym typeface="Courier New"/>
              </a:rPr>
              <a:t>foo()</a:t>
            </a:r>
            <a:endParaRPr b="0" i="0" sz="2000" u="none" cap="none" strike="noStrike">
              <a:solidFill>
                <a:schemeClr val="dk1"/>
              </a:solidFill>
              <a:highlight>
                <a:srgbClr val="FFFFFF"/>
              </a:highlight>
              <a:latin typeface="Courier New"/>
              <a:ea typeface="Courier New"/>
              <a:cs typeface="Courier New"/>
              <a:sym typeface="Courier New"/>
            </a:endParaRPr>
          </a:p>
        </p:txBody>
      </p:sp>
      <p:sp>
        <p:nvSpPr>
          <p:cNvPr id="426" name="Google Shape;426;p58"/>
          <p:cNvSpPr txBox="1"/>
          <p:nvPr/>
        </p:nvSpPr>
        <p:spPr>
          <a:xfrm>
            <a:off x="2183550" y="437625"/>
            <a:ext cx="4776900" cy="989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600"/>
              <a:buFont typeface="Arial"/>
              <a:buNone/>
            </a:pPr>
            <a:r>
              <a:t/>
            </a:r>
            <a:endParaRPr b="0" i="1" sz="2600" u="none" cap="none" strike="noStrike">
              <a:solidFill>
                <a:srgbClr val="000000"/>
              </a:solidFill>
              <a:latin typeface="Anton"/>
              <a:ea typeface="Anton"/>
              <a:cs typeface="Anton"/>
              <a:sym typeface="Anton"/>
            </a:endParaRPr>
          </a:p>
        </p:txBody>
      </p:sp>
      <p:pic>
        <p:nvPicPr>
          <p:cNvPr id="427" name="Google Shape;427;p58"/>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428" name="Google Shape;428;p58"/>
          <p:cNvPicPr preferRelativeResize="0"/>
          <p:nvPr/>
        </p:nvPicPr>
        <p:blipFill rotWithShape="1">
          <a:blip r:embed="rId4">
            <a:alphaModFix/>
          </a:blip>
          <a:srcRect b="0" l="5394" r="10316" t="0"/>
          <a:stretch/>
        </p:blipFill>
        <p:spPr>
          <a:xfrm>
            <a:off x="4770725" y="1910150"/>
            <a:ext cx="4219525" cy="1853050"/>
          </a:xfrm>
          <a:prstGeom prst="rect">
            <a:avLst/>
          </a:prstGeom>
          <a:noFill/>
          <a:ln>
            <a:noFill/>
          </a:ln>
        </p:spPr>
      </p:pic>
      <p:sp>
        <p:nvSpPr>
          <p:cNvPr id="429" name="Google Shape;429;p58"/>
          <p:cNvSpPr txBox="1"/>
          <p:nvPr/>
        </p:nvSpPr>
        <p:spPr>
          <a:xfrm>
            <a:off x="309475" y="230225"/>
            <a:ext cx="5666100" cy="989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500"/>
              <a:buFont typeface="Arial"/>
              <a:buNone/>
            </a:pPr>
            <a:r>
              <a:rPr b="0" i="1" lang="es-419" sz="4500" u="none" cap="none" strike="noStrike">
                <a:solidFill>
                  <a:srgbClr val="000000"/>
                </a:solidFill>
                <a:latin typeface="Anton"/>
                <a:ea typeface="Anton"/>
                <a:cs typeface="Anton"/>
                <a:sym typeface="Anton"/>
              </a:rPr>
              <a:t>THIS</a:t>
            </a:r>
            <a:endParaRPr b="0" i="1" sz="4500" u="none" cap="none" strike="noStrike">
              <a:solidFill>
                <a:srgbClr val="000000"/>
              </a:solidFill>
              <a:latin typeface="Anton"/>
              <a:ea typeface="Anton"/>
              <a:cs typeface="Anton"/>
              <a:sym typeface="Anton"/>
            </a:endParaRPr>
          </a:p>
          <a:p>
            <a:pPr indent="0" lvl="0" marL="0" marR="0" rtl="0" algn="l">
              <a:lnSpc>
                <a:spcPct val="100000"/>
              </a:lnSpc>
              <a:spcBef>
                <a:spcPts val="0"/>
              </a:spcBef>
              <a:spcAft>
                <a:spcPts val="0"/>
              </a:spcAft>
              <a:buClr>
                <a:srgbClr val="000000"/>
              </a:buClr>
              <a:buSzPts val="2800"/>
              <a:buFont typeface="Arial"/>
              <a:buNone/>
            </a:pPr>
            <a:r>
              <a:rPr b="0" i="1" lang="es-419" sz="2800" u="none" cap="none" strike="noStrike">
                <a:solidFill>
                  <a:srgbClr val="000000"/>
                </a:solidFill>
                <a:latin typeface="Anton"/>
                <a:ea typeface="Anton"/>
                <a:cs typeface="Anton"/>
                <a:sym typeface="Anton"/>
              </a:rPr>
              <a:t>Ejemplo</a:t>
            </a:r>
            <a:endParaRPr b="0" i="1" sz="2800" u="none" cap="none" strike="noStrike">
              <a:solidFill>
                <a:srgbClr val="000000"/>
              </a:solidFill>
              <a:latin typeface="Anton"/>
              <a:ea typeface="Anton"/>
              <a:cs typeface="Anton"/>
              <a:sym typeface="Anton"/>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sp>
        <p:nvSpPr>
          <p:cNvPr id="434" name="Google Shape;434;p59"/>
          <p:cNvSpPr txBox="1"/>
          <p:nvPr/>
        </p:nvSpPr>
        <p:spPr>
          <a:xfrm>
            <a:off x="4502850" y="1734450"/>
            <a:ext cx="4251600" cy="1823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2000"/>
              <a:buFont typeface="Arial"/>
              <a:buNone/>
            </a:pPr>
            <a:r>
              <a:rPr b="0" i="0" lang="es-419" sz="2000" u="none" cap="none" strike="noStrike">
                <a:solidFill>
                  <a:schemeClr val="dk1"/>
                </a:solidFill>
                <a:highlight>
                  <a:srgbClr val="FFFFFF"/>
                </a:highlight>
                <a:latin typeface="Helvetica Neue Light"/>
                <a:ea typeface="Helvetica Neue Light"/>
                <a:cs typeface="Helvetica Neue Light"/>
                <a:sym typeface="Helvetica Neue Light"/>
              </a:rPr>
              <a:t>Con ECMAScript5 la cosa cambió un poco, y gracias al método </a:t>
            </a:r>
            <a:r>
              <a:rPr b="0" i="0" lang="es-419" sz="2000" u="none" cap="none" strike="noStrike">
                <a:solidFill>
                  <a:schemeClr val="dk1"/>
                </a:solidFill>
                <a:highlight>
                  <a:srgbClr val="FFFFFF"/>
                </a:highlight>
                <a:latin typeface="Courier New"/>
                <a:ea typeface="Courier New"/>
                <a:cs typeface="Courier New"/>
                <a:sym typeface="Courier New"/>
              </a:rPr>
              <a:t>bind </a:t>
            </a:r>
            <a:r>
              <a:rPr b="0" i="0" lang="es-419" sz="2000" u="none" cap="none" strike="noStrike">
                <a:solidFill>
                  <a:schemeClr val="dk1"/>
                </a:solidFill>
                <a:highlight>
                  <a:srgbClr val="FFFFFF"/>
                </a:highlight>
                <a:latin typeface="Helvetica Neue Light"/>
                <a:ea typeface="Helvetica Neue Light"/>
                <a:cs typeface="Helvetica Neue Light"/>
                <a:sym typeface="Helvetica Neue Light"/>
              </a:rPr>
              <a:t>podíamos indicarle que</a:t>
            </a:r>
            <a:r>
              <a:rPr b="0" i="0" lang="es-419" sz="2000" u="none" cap="none" strike="noStrike">
                <a:solidFill>
                  <a:schemeClr val="dk1"/>
                </a:solidFill>
                <a:highlight>
                  <a:srgbClr val="FFFFFF"/>
                </a:highlight>
                <a:latin typeface="Didact Gothic"/>
                <a:ea typeface="Didact Gothic"/>
                <a:cs typeface="Didact Gothic"/>
                <a:sym typeface="Didact Gothic"/>
              </a:rPr>
              <a:t> </a:t>
            </a:r>
            <a:r>
              <a:rPr b="0" i="0" lang="es-419" sz="2000" u="none" cap="none" strike="noStrike">
                <a:solidFill>
                  <a:schemeClr val="dk1"/>
                </a:solidFill>
                <a:highlight>
                  <a:srgbClr val="FFFFFF"/>
                </a:highlight>
                <a:latin typeface="Courier New"/>
                <a:ea typeface="Courier New"/>
                <a:cs typeface="Courier New"/>
                <a:sym typeface="Courier New"/>
              </a:rPr>
              <a:t>this</a:t>
            </a:r>
            <a:r>
              <a:rPr b="0" i="0" lang="es-419" sz="2000" u="none" cap="none" strike="noStrike">
                <a:solidFill>
                  <a:schemeClr val="dk1"/>
                </a:solidFill>
                <a:highlight>
                  <a:srgbClr val="FFFFFF"/>
                </a:highlight>
                <a:latin typeface="Helvetica Neue Light"/>
                <a:ea typeface="Helvetica Neue Light"/>
                <a:cs typeface="Helvetica Neue Light"/>
                <a:sym typeface="Helvetica Neue Light"/>
              </a:rPr>
              <a:t> hace referencia a un contexto y no a otro.</a:t>
            </a:r>
            <a:endParaRPr b="0" i="0" sz="2000" u="none" cap="none" strike="noStrike">
              <a:solidFill>
                <a:schemeClr val="dk1"/>
              </a:solidFill>
              <a:highlight>
                <a:srgbClr val="FFFFFF"/>
              </a:highlight>
              <a:latin typeface="Helvetica Neue Light"/>
              <a:ea typeface="Helvetica Neue Light"/>
              <a:cs typeface="Helvetica Neue Light"/>
              <a:sym typeface="Helvetica Neue Light"/>
            </a:endParaRPr>
          </a:p>
        </p:txBody>
      </p:sp>
      <p:pic>
        <p:nvPicPr>
          <p:cNvPr id="435" name="Google Shape;435;p59"/>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436" name="Google Shape;436;p59"/>
          <p:cNvPicPr preferRelativeResize="0"/>
          <p:nvPr/>
        </p:nvPicPr>
        <p:blipFill rotWithShape="1">
          <a:blip r:embed="rId4">
            <a:alphaModFix/>
          </a:blip>
          <a:srcRect b="0" l="7954" r="11373" t="0"/>
          <a:stretch/>
        </p:blipFill>
        <p:spPr>
          <a:xfrm>
            <a:off x="0" y="1883075"/>
            <a:ext cx="4127125" cy="1674800"/>
          </a:xfrm>
          <a:prstGeom prst="rect">
            <a:avLst/>
          </a:prstGeom>
          <a:noFill/>
          <a:ln>
            <a:noFill/>
          </a:ln>
        </p:spPr>
      </p:pic>
      <p:sp>
        <p:nvSpPr>
          <p:cNvPr id="437" name="Google Shape;437;p59"/>
          <p:cNvSpPr txBox="1"/>
          <p:nvPr/>
        </p:nvSpPr>
        <p:spPr>
          <a:xfrm>
            <a:off x="309475" y="230225"/>
            <a:ext cx="5666100" cy="989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500"/>
              <a:buFont typeface="Arial"/>
              <a:buNone/>
            </a:pPr>
            <a:r>
              <a:rPr b="0" i="1" lang="es-419" sz="4500" u="none" cap="none" strike="noStrike">
                <a:solidFill>
                  <a:srgbClr val="000000"/>
                </a:solidFill>
                <a:latin typeface="Anton"/>
                <a:ea typeface="Anton"/>
                <a:cs typeface="Anton"/>
                <a:sym typeface="Anton"/>
              </a:rPr>
              <a:t>THIS</a:t>
            </a:r>
            <a:endParaRPr b="0" i="1" sz="4500" u="none" cap="none" strike="noStrike">
              <a:solidFill>
                <a:srgbClr val="000000"/>
              </a:solidFill>
              <a:latin typeface="Anton"/>
              <a:ea typeface="Anton"/>
              <a:cs typeface="Anton"/>
              <a:sym typeface="Anton"/>
            </a:endParaRPr>
          </a:p>
          <a:p>
            <a:pPr indent="0" lvl="0" marL="0" marR="0" rtl="0" algn="l">
              <a:lnSpc>
                <a:spcPct val="100000"/>
              </a:lnSpc>
              <a:spcBef>
                <a:spcPts val="0"/>
              </a:spcBef>
              <a:spcAft>
                <a:spcPts val="0"/>
              </a:spcAft>
              <a:buClr>
                <a:srgbClr val="000000"/>
              </a:buClr>
              <a:buSzPts val="2800"/>
              <a:buFont typeface="Arial"/>
              <a:buNone/>
            </a:pPr>
            <a:r>
              <a:rPr b="0" i="1" lang="es-419" sz="2800" u="none" cap="none" strike="noStrike">
                <a:solidFill>
                  <a:srgbClr val="000000"/>
                </a:solidFill>
                <a:latin typeface="Anton"/>
                <a:ea typeface="Anton"/>
                <a:cs typeface="Anton"/>
                <a:sym typeface="Anton"/>
              </a:rPr>
              <a:t>ECMAScript5</a:t>
            </a:r>
            <a:endParaRPr b="0" i="1" sz="2800" u="none" cap="none" strike="noStrike">
              <a:solidFill>
                <a:srgbClr val="000000"/>
              </a:solidFill>
              <a:latin typeface="Anton"/>
              <a:ea typeface="Anton"/>
              <a:cs typeface="Anton"/>
              <a:sym typeface="Anton"/>
            </a:endParaRPr>
          </a:p>
          <a:p>
            <a:pPr indent="0" lvl="0" marL="0" marR="0" rtl="0" algn="l">
              <a:lnSpc>
                <a:spcPct val="100000"/>
              </a:lnSpc>
              <a:spcBef>
                <a:spcPts val="0"/>
              </a:spcBef>
              <a:spcAft>
                <a:spcPts val="0"/>
              </a:spcAft>
              <a:buClr>
                <a:srgbClr val="000000"/>
              </a:buClr>
              <a:buSzPts val="2800"/>
              <a:buFont typeface="Arial"/>
              <a:buNone/>
            </a:pPr>
            <a:r>
              <a:t/>
            </a:r>
            <a:endParaRPr b="0" i="1" sz="2800" u="none" cap="none" strike="noStrike">
              <a:solidFill>
                <a:srgbClr val="000000"/>
              </a:solidFill>
              <a:latin typeface="Anton"/>
              <a:ea typeface="Anton"/>
              <a:cs typeface="Anton"/>
              <a:sym typeface="Anton"/>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sp>
        <p:nvSpPr>
          <p:cNvPr id="442" name="Google Shape;442;p60"/>
          <p:cNvSpPr txBox="1"/>
          <p:nvPr/>
        </p:nvSpPr>
        <p:spPr>
          <a:xfrm>
            <a:off x="4324900" y="1768250"/>
            <a:ext cx="3740100" cy="16746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2000"/>
              <a:buFont typeface="Arial"/>
              <a:buNone/>
            </a:pPr>
            <a:r>
              <a:rPr b="0" i="0" lang="es-419" sz="2000" u="none" cap="none" strike="noStrike">
                <a:solidFill>
                  <a:schemeClr val="dk1"/>
                </a:solidFill>
                <a:highlight>
                  <a:srgbClr val="FFFFFF"/>
                </a:highlight>
                <a:latin typeface="Helvetica Neue Light"/>
                <a:ea typeface="Helvetica Neue Light"/>
                <a:cs typeface="Helvetica Neue Light"/>
                <a:sym typeface="Helvetica Neue Light"/>
              </a:rPr>
              <a:t>Con ES6 y la función </a:t>
            </a:r>
            <a:r>
              <a:rPr b="0" i="0" lang="es-419" sz="1800" u="none" cap="none" strike="noStrike">
                <a:solidFill>
                  <a:schemeClr val="dk1"/>
                </a:solidFill>
                <a:highlight>
                  <a:srgbClr val="FFFFFF"/>
                </a:highlight>
                <a:latin typeface="Courier New"/>
                <a:ea typeface="Courier New"/>
                <a:cs typeface="Courier New"/>
                <a:sym typeface="Courier New"/>
              </a:rPr>
              <a:t>Arrow =&gt; </a:t>
            </a:r>
            <a:r>
              <a:rPr b="0" i="0" lang="es-419" sz="2000" u="none" cap="none" strike="noStrike">
                <a:solidFill>
                  <a:schemeClr val="dk1"/>
                </a:solidFill>
                <a:highlight>
                  <a:srgbClr val="FFFFFF"/>
                </a:highlight>
                <a:latin typeface="Helvetica Neue Light"/>
                <a:ea typeface="Helvetica Neue Light"/>
                <a:cs typeface="Helvetica Neue Light"/>
                <a:sym typeface="Helvetica Neue Light"/>
              </a:rPr>
              <a:t>la cosa es todavía más visual y sencilla.</a:t>
            </a:r>
            <a:endParaRPr b="0" i="0" sz="2000" u="none" cap="none" strike="noStrike">
              <a:solidFill>
                <a:schemeClr val="dk1"/>
              </a:solidFill>
              <a:highlight>
                <a:srgbClr val="FFFFFF"/>
              </a:highlight>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rgbClr val="000000"/>
              </a:buClr>
              <a:buSzPts val="2000"/>
              <a:buFont typeface="Arial"/>
              <a:buNone/>
            </a:pPr>
            <a:r>
              <a:t/>
            </a:r>
            <a:endParaRPr b="0" i="0" sz="2000" u="none" cap="none" strike="noStrike">
              <a:solidFill>
                <a:schemeClr val="dk1"/>
              </a:solidFill>
              <a:highlight>
                <a:srgbClr val="FFFFFF"/>
              </a:highlight>
              <a:latin typeface="Didact Gothic"/>
              <a:ea typeface="Didact Gothic"/>
              <a:cs typeface="Didact Gothic"/>
              <a:sym typeface="Didact Gothic"/>
            </a:endParaRPr>
          </a:p>
        </p:txBody>
      </p:sp>
      <p:pic>
        <p:nvPicPr>
          <p:cNvPr id="443" name="Google Shape;443;p60"/>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444" name="Google Shape;444;p60"/>
          <p:cNvPicPr preferRelativeResize="0"/>
          <p:nvPr/>
        </p:nvPicPr>
        <p:blipFill rotWithShape="1">
          <a:blip r:embed="rId4">
            <a:alphaModFix/>
          </a:blip>
          <a:srcRect b="-89901" l="5890" r="7364" t="-63772"/>
          <a:stretch/>
        </p:blipFill>
        <p:spPr>
          <a:xfrm>
            <a:off x="0" y="457675"/>
            <a:ext cx="4173325" cy="5143500"/>
          </a:xfrm>
          <a:prstGeom prst="rect">
            <a:avLst/>
          </a:prstGeom>
          <a:noFill/>
          <a:ln>
            <a:noFill/>
          </a:ln>
        </p:spPr>
      </p:pic>
      <p:sp>
        <p:nvSpPr>
          <p:cNvPr id="445" name="Google Shape;445;p60"/>
          <p:cNvSpPr txBox="1"/>
          <p:nvPr/>
        </p:nvSpPr>
        <p:spPr>
          <a:xfrm>
            <a:off x="309475" y="230225"/>
            <a:ext cx="5666100" cy="989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500"/>
              <a:buFont typeface="Arial"/>
              <a:buNone/>
            </a:pPr>
            <a:r>
              <a:rPr b="0" i="1" lang="es-419" sz="4500" u="none" cap="none" strike="noStrike">
                <a:solidFill>
                  <a:srgbClr val="000000"/>
                </a:solidFill>
                <a:latin typeface="Anton"/>
                <a:ea typeface="Anton"/>
                <a:cs typeface="Anton"/>
                <a:sym typeface="Anton"/>
              </a:rPr>
              <a:t>THIS</a:t>
            </a:r>
            <a:endParaRPr b="0" i="1" sz="4500" u="none" cap="none" strike="noStrike">
              <a:solidFill>
                <a:srgbClr val="000000"/>
              </a:solidFill>
              <a:latin typeface="Anton"/>
              <a:ea typeface="Anton"/>
              <a:cs typeface="Anton"/>
              <a:sym typeface="Anton"/>
            </a:endParaRPr>
          </a:p>
          <a:p>
            <a:pPr indent="0" lvl="0" marL="0" marR="0" rtl="0" algn="l">
              <a:lnSpc>
                <a:spcPct val="100000"/>
              </a:lnSpc>
              <a:spcBef>
                <a:spcPts val="0"/>
              </a:spcBef>
              <a:spcAft>
                <a:spcPts val="0"/>
              </a:spcAft>
              <a:buClr>
                <a:srgbClr val="000000"/>
              </a:buClr>
              <a:buSzPts val="2800"/>
              <a:buFont typeface="Arial"/>
              <a:buNone/>
            </a:pPr>
            <a:r>
              <a:rPr b="0" i="1" lang="es-419" sz="2800" u="none" cap="none" strike="noStrike">
                <a:solidFill>
                  <a:srgbClr val="000000"/>
                </a:solidFill>
                <a:latin typeface="Anton"/>
                <a:ea typeface="Anton"/>
                <a:cs typeface="Anton"/>
                <a:sym typeface="Anton"/>
              </a:rPr>
              <a:t>ES6</a:t>
            </a:r>
            <a:endParaRPr b="0" i="1" sz="2800" u="none" cap="none" strike="noStrike">
              <a:solidFill>
                <a:srgbClr val="000000"/>
              </a:solidFill>
              <a:latin typeface="Anton"/>
              <a:ea typeface="Anton"/>
              <a:cs typeface="Anton"/>
              <a:sym typeface="Anton"/>
            </a:endParaRPr>
          </a:p>
          <a:p>
            <a:pPr indent="0" lvl="0" marL="0" marR="0" rtl="0" algn="l">
              <a:lnSpc>
                <a:spcPct val="100000"/>
              </a:lnSpc>
              <a:spcBef>
                <a:spcPts val="0"/>
              </a:spcBef>
              <a:spcAft>
                <a:spcPts val="0"/>
              </a:spcAft>
              <a:buClr>
                <a:srgbClr val="000000"/>
              </a:buClr>
              <a:buSzPts val="2800"/>
              <a:buFont typeface="Arial"/>
              <a:buNone/>
            </a:pPr>
            <a:r>
              <a:t/>
            </a:r>
            <a:endParaRPr b="0" i="1" sz="2800" u="none" cap="none" strike="noStrike">
              <a:solidFill>
                <a:srgbClr val="000000"/>
              </a:solidFill>
              <a:latin typeface="Anton"/>
              <a:ea typeface="Anton"/>
              <a:cs typeface="Anton"/>
              <a:sym typeface="Anton"/>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sp>
        <p:nvSpPr>
          <p:cNvPr id="450" name="Google Shape;450;p61"/>
          <p:cNvSpPr txBox="1"/>
          <p:nvPr/>
        </p:nvSpPr>
        <p:spPr>
          <a:xfrm>
            <a:off x="4324900" y="1311050"/>
            <a:ext cx="4429500" cy="31041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2000"/>
              <a:buFont typeface="Arial"/>
              <a:buNone/>
            </a:pPr>
            <a:r>
              <a:rPr b="0" i="0" lang="es-419" sz="2000" u="none" cap="none" strike="noStrike">
                <a:solidFill>
                  <a:schemeClr val="dk1"/>
                </a:solidFill>
                <a:highlight>
                  <a:srgbClr val="FFFFFF"/>
                </a:highlight>
                <a:latin typeface="Helvetica Neue Light"/>
                <a:ea typeface="Helvetica Neue Light"/>
                <a:cs typeface="Helvetica Neue Light"/>
                <a:sym typeface="Helvetica Neue Light"/>
              </a:rPr>
              <a:t>JavaScript también tiene clases. Estas son muy parecidas a las funciones constructoras de objetos que realizamos en el estándar anterior, pero ahora bajo el paradigma de clases, con todo lo que eso conlleva (ejemplo: herencia).</a:t>
            </a:r>
            <a:endParaRPr b="0" i="0" sz="2000" u="none" cap="none" strike="noStrike">
              <a:solidFill>
                <a:schemeClr val="dk1"/>
              </a:solidFill>
              <a:highlight>
                <a:srgbClr val="FFFFFF"/>
              </a:highlight>
              <a:latin typeface="Helvetica Neue Light"/>
              <a:ea typeface="Helvetica Neue Light"/>
              <a:cs typeface="Helvetica Neue Light"/>
              <a:sym typeface="Helvetica Neue Light"/>
            </a:endParaRPr>
          </a:p>
          <a:p>
            <a:pPr indent="457200" lvl="0" marL="914400" marR="0" rtl="0" algn="l">
              <a:lnSpc>
                <a:spcPct val="115000"/>
              </a:lnSpc>
              <a:spcBef>
                <a:spcPts val="0"/>
              </a:spcBef>
              <a:spcAft>
                <a:spcPts val="0"/>
              </a:spcAft>
              <a:buClr>
                <a:srgbClr val="000000"/>
              </a:buClr>
              <a:buSzPts val="2000"/>
              <a:buFont typeface="Arial"/>
              <a:buNone/>
            </a:pPr>
            <a:r>
              <a:rPr b="0" i="1" lang="es-419" sz="2000" u="none" cap="none" strike="noStrike">
                <a:solidFill>
                  <a:schemeClr val="dk1"/>
                </a:solidFill>
                <a:highlight>
                  <a:srgbClr val="E0FF00"/>
                </a:highlight>
                <a:latin typeface="Helvetica Neue Light"/>
                <a:ea typeface="Helvetica Neue Light"/>
                <a:cs typeface="Helvetica Neue Light"/>
                <a:sym typeface="Helvetica Neue Light"/>
              </a:rPr>
              <a:t>Sugar-syntax</a:t>
            </a:r>
            <a:endParaRPr b="0" i="1" sz="2000" u="none" cap="none" strike="noStrike">
              <a:solidFill>
                <a:schemeClr val="dk1"/>
              </a:solidFill>
              <a:highlight>
                <a:srgbClr val="E0FF00"/>
              </a:highlight>
              <a:latin typeface="Helvetica Neue Light"/>
              <a:ea typeface="Helvetica Neue Light"/>
              <a:cs typeface="Helvetica Neue Light"/>
              <a:sym typeface="Helvetica Neue Light"/>
            </a:endParaRPr>
          </a:p>
        </p:txBody>
      </p:sp>
      <p:sp>
        <p:nvSpPr>
          <p:cNvPr id="451" name="Google Shape;451;p61"/>
          <p:cNvSpPr txBox="1"/>
          <p:nvPr/>
        </p:nvSpPr>
        <p:spPr>
          <a:xfrm>
            <a:off x="4324900" y="375675"/>
            <a:ext cx="4776900" cy="989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0" i="1" lang="es-419" sz="4000" u="none" cap="none" strike="noStrike">
                <a:solidFill>
                  <a:srgbClr val="000000"/>
                </a:solidFill>
                <a:latin typeface="Anton"/>
                <a:ea typeface="Anton"/>
                <a:cs typeface="Anton"/>
                <a:sym typeface="Anton"/>
              </a:rPr>
              <a:t>CLASES</a:t>
            </a:r>
            <a:endParaRPr b="0" i="1" sz="4000" u="none" cap="none" strike="noStrike">
              <a:solidFill>
                <a:srgbClr val="000000"/>
              </a:solidFill>
              <a:latin typeface="Anton"/>
              <a:ea typeface="Anton"/>
              <a:cs typeface="Anton"/>
              <a:sym typeface="Anton"/>
            </a:endParaRPr>
          </a:p>
          <a:p>
            <a:pPr indent="0" lvl="0" marL="0" marR="0" rtl="0" algn="l">
              <a:lnSpc>
                <a:spcPct val="100000"/>
              </a:lnSpc>
              <a:spcBef>
                <a:spcPts val="0"/>
              </a:spcBef>
              <a:spcAft>
                <a:spcPts val="0"/>
              </a:spcAft>
              <a:buClr>
                <a:srgbClr val="000000"/>
              </a:buClr>
              <a:buSzPts val="4000"/>
              <a:buFont typeface="Arial"/>
              <a:buNone/>
            </a:pPr>
            <a:r>
              <a:t/>
            </a:r>
            <a:endParaRPr b="0" i="1" sz="4000" u="none" cap="none" strike="noStrike">
              <a:solidFill>
                <a:srgbClr val="000000"/>
              </a:solidFill>
              <a:latin typeface="Anton"/>
              <a:ea typeface="Anton"/>
              <a:cs typeface="Anton"/>
              <a:sym typeface="Anton"/>
            </a:endParaRPr>
          </a:p>
        </p:txBody>
      </p:sp>
      <p:pic>
        <p:nvPicPr>
          <p:cNvPr id="452" name="Google Shape;452;p61"/>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453" name="Google Shape;453;p61"/>
          <p:cNvPicPr preferRelativeResize="0"/>
          <p:nvPr/>
        </p:nvPicPr>
        <p:blipFill rotWithShape="1">
          <a:blip r:embed="rId4">
            <a:alphaModFix/>
          </a:blip>
          <a:srcRect b="0" l="0" r="0" t="0"/>
          <a:stretch/>
        </p:blipFill>
        <p:spPr>
          <a:xfrm>
            <a:off x="768725" y="554947"/>
            <a:ext cx="3085826" cy="1783975"/>
          </a:xfrm>
          <a:prstGeom prst="rect">
            <a:avLst/>
          </a:prstGeom>
          <a:noFill/>
          <a:ln>
            <a:noFill/>
          </a:ln>
        </p:spPr>
      </p:pic>
      <p:pic>
        <p:nvPicPr>
          <p:cNvPr id="454" name="Google Shape;454;p61"/>
          <p:cNvPicPr preferRelativeResize="0"/>
          <p:nvPr/>
        </p:nvPicPr>
        <p:blipFill rotWithShape="1">
          <a:blip r:embed="rId5">
            <a:alphaModFix/>
          </a:blip>
          <a:srcRect b="0" l="0" r="0" t="0"/>
          <a:stretch/>
        </p:blipFill>
        <p:spPr>
          <a:xfrm>
            <a:off x="1257225" y="2446522"/>
            <a:ext cx="2108820" cy="2477352"/>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sp>
        <p:nvSpPr>
          <p:cNvPr id="459" name="Google Shape;459;p62"/>
          <p:cNvSpPr txBox="1"/>
          <p:nvPr/>
        </p:nvSpPr>
        <p:spPr>
          <a:xfrm>
            <a:off x="364200" y="1018200"/>
            <a:ext cx="8415600" cy="5841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2000"/>
              <a:buFont typeface="Arial"/>
              <a:buNone/>
            </a:pPr>
            <a:r>
              <a:rPr b="0" i="0" lang="es-419" sz="2000" u="none" cap="none" strike="noStrike">
                <a:solidFill>
                  <a:schemeClr val="dk1"/>
                </a:solidFill>
                <a:highlight>
                  <a:srgbClr val="FFFFFF"/>
                </a:highlight>
                <a:latin typeface="Helvetica Neue Light"/>
                <a:ea typeface="Helvetica Neue Light"/>
                <a:cs typeface="Helvetica Neue Light"/>
                <a:sym typeface="Helvetica Neue Light"/>
              </a:rPr>
              <a:t>Antes de ES6, creábamos mensajes compuestos de la siguiente manera:</a:t>
            </a:r>
            <a:endParaRPr b="0" i="0" sz="2000" u="none" cap="none" strike="noStrike">
              <a:solidFill>
                <a:schemeClr val="dk1"/>
              </a:solidFill>
              <a:highlight>
                <a:srgbClr val="FFFFFF"/>
              </a:highlight>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rgbClr val="000000"/>
              </a:buClr>
              <a:buSzPts val="2000"/>
              <a:buFont typeface="Arial"/>
              <a:buNone/>
            </a:pPr>
            <a:r>
              <a:t/>
            </a:r>
            <a:endParaRPr b="0" i="0" sz="2000" u="none" cap="none" strike="noStrike">
              <a:solidFill>
                <a:schemeClr val="dk1"/>
              </a:solidFill>
              <a:highlight>
                <a:srgbClr val="FFFFFF"/>
              </a:highlight>
              <a:latin typeface="Helvetica Neue Light"/>
              <a:ea typeface="Helvetica Neue Light"/>
              <a:cs typeface="Helvetica Neue Light"/>
              <a:sym typeface="Helvetica Neue Light"/>
            </a:endParaRPr>
          </a:p>
        </p:txBody>
      </p:sp>
      <p:sp>
        <p:nvSpPr>
          <p:cNvPr id="460" name="Google Shape;460;p62"/>
          <p:cNvSpPr txBox="1"/>
          <p:nvPr/>
        </p:nvSpPr>
        <p:spPr>
          <a:xfrm>
            <a:off x="2183550" y="342950"/>
            <a:ext cx="4776900" cy="675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1" lang="es-419" sz="3000" u="none" cap="none" strike="noStrike">
                <a:solidFill>
                  <a:srgbClr val="000000"/>
                </a:solidFill>
                <a:latin typeface="Anton"/>
                <a:ea typeface="Anton"/>
                <a:cs typeface="Anton"/>
                <a:sym typeface="Anton"/>
              </a:rPr>
              <a:t>TEMPLATE STRINGS</a:t>
            </a:r>
            <a:endParaRPr b="0" i="1" sz="3000" u="none" cap="none" strike="noStrike">
              <a:solidFill>
                <a:srgbClr val="000000"/>
              </a:solidFill>
              <a:latin typeface="Anton"/>
              <a:ea typeface="Anton"/>
              <a:cs typeface="Anton"/>
              <a:sym typeface="Anton"/>
            </a:endParaRPr>
          </a:p>
          <a:p>
            <a:pPr indent="0" lvl="0" marL="0" marR="0" rtl="0" algn="ctr">
              <a:lnSpc>
                <a:spcPct val="100000"/>
              </a:lnSpc>
              <a:spcBef>
                <a:spcPts val="0"/>
              </a:spcBef>
              <a:spcAft>
                <a:spcPts val="0"/>
              </a:spcAft>
              <a:buClr>
                <a:srgbClr val="000000"/>
              </a:buClr>
              <a:buSzPts val="3000"/>
              <a:buFont typeface="Arial"/>
              <a:buNone/>
            </a:pPr>
            <a:r>
              <a:t/>
            </a:r>
            <a:endParaRPr b="0" i="1" sz="3000" u="none" cap="none" strike="noStrike">
              <a:solidFill>
                <a:srgbClr val="000000"/>
              </a:solidFill>
              <a:latin typeface="Anton"/>
              <a:ea typeface="Anton"/>
              <a:cs typeface="Anton"/>
              <a:sym typeface="Anton"/>
            </a:endParaRPr>
          </a:p>
        </p:txBody>
      </p:sp>
      <p:pic>
        <p:nvPicPr>
          <p:cNvPr id="461" name="Google Shape;461;p62"/>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462" name="Google Shape;462;p62"/>
          <p:cNvPicPr preferRelativeResize="0"/>
          <p:nvPr/>
        </p:nvPicPr>
        <p:blipFill rotWithShape="1">
          <a:blip r:embed="rId4">
            <a:alphaModFix/>
          </a:blip>
          <a:srcRect b="0" l="0" r="0" t="12785"/>
          <a:stretch/>
        </p:blipFill>
        <p:spPr>
          <a:xfrm>
            <a:off x="1089813" y="1882138"/>
            <a:ext cx="6964376" cy="1747437"/>
          </a:xfrm>
          <a:prstGeom prst="rect">
            <a:avLst/>
          </a:prstGeom>
          <a:noFill/>
          <a:ln>
            <a:noFill/>
          </a:ln>
        </p:spPr>
      </p:pic>
      <p:sp>
        <p:nvSpPr>
          <p:cNvPr id="463" name="Google Shape;463;p62"/>
          <p:cNvSpPr txBox="1"/>
          <p:nvPr/>
        </p:nvSpPr>
        <p:spPr>
          <a:xfrm>
            <a:off x="829225" y="3787075"/>
            <a:ext cx="3944400" cy="425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700"/>
              <a:buFont typeface="Arial"/>
              <a:buNone/>
            </a:pPr>
            <a:r>
              <a:rPr b="0" i="0" lang="es-419" sz="1700" u="none" cap="none" strike="noStrike">
                <a:solidFill>
                  <a:srgbClr val="000000"/>
                </a:solidFill>
                <a:latin typeface="Helvetica Neue Light"/>
                <a:ea typeface="Helvetica Neue Light"/>
                <a:cs typeface="Helvetica Neue Light"/>
                <a:sym typeface="Helvetica Neue Light"/>
              </a:rPr>
              <a:t>Problemas: ¿cuáles detectan?</a:t>
            </a:r>
            <a:endParaRPr b="0" i="0" sz="1700" u="none" cap="none" strike="noStrike">
              <a:solidFill>
                <a:srgbClr val="000000"/>
              </a:solidFill>
              <a:latin typeface="Helvetica Neue Light"/>
              <a:ea typeface="Helvetica Neue Light"/>
              <a:cs typeface="Helvetica Neue Light"/>
              <a:sym typeface="Helvetica Neue Light"/>
            </a:endParaRPr>
          </a:p>
        </p:txBody>
      </p:sp>
      <p:sp>
        <p:nvSpPr>
          <p:cNvPr id="464" name="Google Shape;464;p62"/>
          <p:cNvSpPr txBox="1"/>
          <p:nvPr/>
        </p:nvSpPr>
        <p:spPr>
          <a:xfrm>
            <a:off x="25" y="4200675"/>
            <a:ext cx="9144000" cy="584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s-419" sz="1400" u="none" cap="none" strike="noStrike">
                <a:solidFill>
                  <a:schemeClr val="dk1"/>
                </a:solidFill>
                <a:highlight>
                  <a:srgbClr val="E0FF00"/>
                </a:highlight>
                <a:latin typeface="Helvetica Neue Light"/>
                <a:ea typeface="Helvetica Neue Light"/>
                <a:cs typeface="Helvetica Neue Light"/>
                <a:sym typeface="Helvetica Neue Light"/>
              </a:rPr>
              <a:t>Agregar espacios manuales entre concatenaciones ‘+’, dificultad para modificar texto, multiline explícito \n, poca legibilidad.</a:t>
            </a:r>
            <a:endParaRPr b="0" i="0" sz="1400" u="none" cap="none" strike="noStrike">
              <a:solidFill>
                <a:srgbClr val="000000"/>
              </a:solidFill>
              <a:highlight>
                <a:srgbClr val="E0FF00"/>
              </a:highlight>
              <a:latin typeface="Helvetica Neue Light"/>
              <a:ea typeface="Helvetica Neue Light"/>
              <a:cs typeface="Helvetica Neue Light"/>
              <a:sym typeface="Helvetica Neue Light"/>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sp>
        <p:nvSpPr>
          <p:cNvPr id="469" name="Google Shape;469;p63"/>
          <p:cNvSpPr txBox="1"/>
          <p:nvPr/>
        </p:nvSpPr>
        <p:spPr>
          <a:xfrm>
            <a:off x="364200" y="1040600"/>
            <a:ext cx="8415600" cy="21966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2000"/>
              <a:buFont typeface="Arial"/>
              <a:buNone/>
            </a:pPr>
            <a:r>
              <a:rPr b="0" i="0" lang="es-419" sz="2000" u="none" cap="none" strike="noStrike">
                <a:solidFill>
                  <a:schemeClr val="dk1"/>
                </a:solidFill>
                <a:highlight>
                  <a:srgbClr val="FFFFFF"/>
                </a:highlight>
                <a:latin typeface="Helvetica Neue Light"/>
                <a:ea typeface="Helvetica Neue Light"/>
                <a:cs typeface="Helvetica Neue Light"/>
                <a:sym typeface="Helvetica Neue Light"/>
              </a:rPr>
              <a:t>Con </a:t>
            </a:r>
            <a:r>
              <a:rPr b="1" i="0" lang="es-419" sz="2000" u="none" cap="none" strike="noStrike">
                <a:solidFill>
                  <a:schemeClr val="dk1"/>
                </a:solidFill>
                <a:highlight>
                  <a:srgbClr val="FFFFFF"/>
                </a:highlight>
                <a:latin typeface="Helvetica Neue"/>
                <a:ea typeface="Helvetica Neue"/>
                <a:cs typeface="Helvetica Neue"/>
                <a:sym typeface="Helvetica Neue"/>
              </a:rPr>
              <a:t>ES6</a:t>
            </a:r>
            <a:r>
              <a:rPr b="0" i="0" lang="es-419" sz="2000" u="none" cap="none" strike="noStrike">
                <a:solidFill>
                  <a:schemeClr val="dk1"/>
                </a:solidFill>
                <a:highlight>
                  <a:srgbClr val="FFFFFF"/>
                </a:highlight>
                <a:latin typeface="Helvetica Neue Light"/>
                <a:ea typeface="Helvetica Neue Light"/>
                <a:cs typeface="Helvetica Neue Light"/>
                <a:sym typeface="Helvetica Neue Light"/>
              </a:rPr>
              <a:t> podemos interpolar </a:t>
            </a:r>
            <a:r>
              <a:rPr b="1" i="0" lang="es-419" sz="2000" u="none" cap="none" strike="noStrike">
                <a:solidFill>
                  <a:schemeClr val="dk1"/>
                </a:solidFill>
                <a:highlight>
                  <a:srgbClr val="FFFFFF"/>
                </a:highlight>
                <a:latin typeface="Helvetica Neue"/>
                <a:ea typeface="Helvetica Neue"/>
                <a:cs typeface="Helvetica Neue"/>
                <a:sym typeface="Helvetica Neue"/>
              </a:rPr>
              <a:t>strings</a:t>
            </a:r>
            <a:r>
              <a:rPr b="0" i="0" lang="es-419" sz="2000" u="none" cap="none" strike="noStrike">
                <a:solidFill>
                  <a:schemeClr val="dk1"/>
                </a:solidFill>
                <a:highlight>
                  <a:srgbClr val="FFFFFF"/>
                </a:highlight>
                <a:latin typeface="Helvetica Neue Light"/>
                <a:ea typeface="Helvetica Neue Light"/>
                <a:cs typeface="Helvetica Neue Light"/>
                <a:sym typeface="Helvetica Neue Light"/>
              </a:rPr>
              <a:t> de una forma más sencilla, a como estábamos haciendo hasta ahora. Miremos el ejemplo:</a:t>
            </a:r>
            <a:endParaRPr b="0" i="0" sz="2000" u="none" cap="none" strike="noStrike">
              <a:solidFill>
                <a:schemeClr val="dk1"/>
              </a:solidFill>
              <a:highlight>
                <a:srgbClr val="FFFFFF"/>
              </a:highlight>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rgbClr val="000000"/>
              </a:buClr>
              <a:buSzPts val="2000"/>
              <a:buFont typeface="Arial"/>
              <a:buNone/>
            </a:pPr>
            <a:r>
              <a:t/>
            </a:r>
            <a:endParaRPr b="0" i="0" sz="2000" u="none" cap="none" strike="noStrike">
              <a:solidFill>
                <a:schemeClr val="dk1"/>
              </a:solidFill>
              <a:highlight>
                <a:srgbClr val="FFFFFF"/>
              </a:highlight>
              <a:latin typeface="Helvetica Neue Light"/>
              <a:ea typeface="Helvetica Neue Light"/>
              <a:cs typeface="Helvetica Neue Light"/>
              <a:sym typeface="Helvetica Neue Light"/>
            </a:endParaRPr>
          </a:p>
        </p:txBody>
      </p:sp>
      <p:pic>
        <p:nvPicPr>
          <p:cNvPr id="470" name="Google Shape;470;p63"/>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471" name="Google Shape;471;p63"/>
          <p:cNvPicPr preferRelativeResize="0"/>
          <p:nvPr/>
        </p:nvPicPr>
        <p:blipFill rotWithShape="1">
          <a:blip r:embed="rId4">
            <a:alphaModFix/>
          </a:blip>
          <a:srcRect b="0" l="0" r="0" t="0"/>
          <a:stretch/>
        </p:blipFill>
        <p:spPr>
          <a:xfrm>
            <a:off x="622513" y="2113600"/>
            <a:ext cx="7898975" cy="1875700"/>
          </a:xfrm>
          <a:prstGeom prst="rect">
            <a:avLst/>
          </a:prstGeom>
          <a:noFill/>
          <a:ln>
            <a:noFill/>
          </a:ln>
        </p:spPr>
      </p:pic>
      <p:sp>
        <p:nvSpPr>
          <p:cNvPr id="472" name="Google Shape;472;p63"/>
          <p:cNvSpPr txBox="1"/>
          <p:nvPr/>
        </p:nvSpPr>
        <p:spPr>
          <a:xfrm>
            <a:off x="2183550" y="342950"/>
            <a:ext cx="4776900" cy="675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1" lang="es-419" sz="3000" u="none" cap="none" strike="noStrike">
                <a:solidFill>
                  <a:srgbClr val="000000"/>
                </a:solidFill>
                <a:latin typeface="Anton"/>
                <a:ea typeface="Anton"/>
                <a:cs typeface="Anton"/>
                <a:sym typeface="Anton"/>
              </a:rPr>
              <a:t>TEMPLATE STRINGS</a:t>
            </a:r>
            <a:endParaRPr b="0" i="1" sz="3000" u="none" cap="none" strike="noStrike">
              <a:solidFill>
                <a:srgbClr val="000000"/>
              </a:solidFill>
              <a:latin typeface="Anton"/>
              <a:ea typeface="Anton"/>
              <a:cs typeface="Anton"/>
              <a:sym typeface="Anton"/>
            </a:endParaRPr>
          </a:p>
          <a:p>
            <a:pPr indent="0" lvl="0" marL="0" marR="0" rtl="0" algn="ctr">
              <a:lnSpc>
                <a:spcPct val="100000"/>
              </a:lnSpc>
              <a:spcBef>
                <a:spcPts val="0"/>
              </a:spcBef>
              <a:spcAft>
                <a:spcPts val="0"/>
              </a:spcAft>
              <a:buClr>
                <a:srgbClr val="000000"/>
              </a:buClr>
              <a:buSzPts val="3000"/>
              <a:buFont typeface="Arial"/>
              <a:buNone/>
            </a:pPr>
            <a:r>
              <a:t/>
            </a:r>
            <a:endParaRPr b="0" i="1" sz="3000" u="none" cap="none" strike="noStrike">
              <a:solidFill>
                <a:srgbClr val="000000"/>
              </a:solidFill>
              <a:latin typeface="Anton"/>
              <a:ea typeface="Anton"/>
              <a:cs typeface="Anton"/>
              <a:sym typeface="Anton"/>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pic>
        <p:nvPicPr>
          <p:cNvPr id="95" name="Google Shape;95;p19"/>
          <p:cNvPicPr preferRelativeResize="0"/>
          <p:nvPr/>
        </p:nvPicPr>
        <p:blipFill rotWithShape="1">
          <a:blip r:embed="rId3">
            <a:alphaModFix/>
          </a:blip>
          <a:srcRect b="0" l="0" r="0" t="0"/>
          <a:stretch/>
        </p:blipFill>
        <p:spPr>
          <a:xfrm>
            <a:off x="5693475" y="1938299"/>
            <a:ext cx="1379450" cy="1379450"/>
          </a:xfrm>
          <a:prstGeom prst="rect">
            <a:avLst/>
          </a:prstGeom>
          <a:noFill/>
          <a:ln>
            <a:noFill/>
          </a:ln>
        </p:spPr>
      </p:pic>
      <p:sp>
        <p:nvSpPr>
          <p:cNvPr id="96" name="Google Shape;96;p19"/>
          <p:cNvSpPr txBox="1"/>
          <p:nvPr/>
        </p:nvSpPr>
        <p:spPr>
          <a:xfrm>
            <a:off x="207450" y="986850"/>
            <a:ext cx="8729100" cy="7257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800"/>
              <a:buFont typeface="Arial"/>
              <a:buNone/>
            </a:pPr>
            <a:r>
              <a:rPr b="0" i="0" lang="es-419" sz="1800" u="none" cap="none" strike="noStrike">
                <a:solidFill>
                  <a:srgbClr val="000000"/>
                </a:solidFill>
                <a:latin typeface="Helvetica Neue Light"/>
                <a:ea typeface="Helvetica Neue Light"/>
                <a:cs typeface="Helvetica Neue Light"/>
                <a:sym typeface="Helvetica Neue Light"/>
              </a:rPr>
              <a:t>Son actividades o ejercicios que se realizan durante la cursada, para enfocarse en </a:t>
            </a:r>
            <a:endParaRPr b="0" i="0" sz="1800" u="none" cap="none" strike="noStrike">
              <a:solidFill>
                <a:srgbClr val="000000"/>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1800"/>
              <a:buFont typeface="Arial"/>
              <a:buNone/>
            </a:pPr>
            <a:r>
              <a:rPr b="0" i="0" lang="es-419" sz="1800" u="none" cap="none" strike="noStrike">
                <a:solidFill>
                  <a:srgbClr val="000000"/>
                </a:solidFill>
                <a:latin typeface="Helvetica Neue Light"/>
                <a:ea typeface="Helvetica Neue Light"/>
                <a:cs typeface="Helvetica Neue Light"/>
                <a:sym typeface="Helvetica Neue Light"/>
              </a:rPr>
              <a:t>la práctica. </a:t>
            </a:r>
            <a:endParaRPr b="0" i="0" sz="1800" u="none" cap="none" strike="noStrike">
              <a:solidFill>
                <a:srgbClr val="000000"/>
              </a:solidFill>
              <a:latin typeface="Helvetica Neue Light"/>
              <a:ea typeface="Helvetica Neue Light"/>
              <a:cs typeface="Helvetica Neue Light"/>
              <a:sym typeface="Helvetica Neue Light"/>
            </a:endParaRPr>
          </a:p>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Helvetica Neue Light"/>
              <a:ea typeface="Helvetica Neue Light"/>
              <a:cs typeface="Helvetica Neue Light"/>
              <a:sym typeface="Helvetica Neue Light"/>
            </a:endParaRPr>
          </a:p>
        </p:txBody>
      </p:sp>
      <p:pic>
        <p:nvPicPr>
          <p:cNvPr id="97" name="Google Shape;97;p19"/>
          <p:cNvPicPr preferRelativeResize="0"/>
          <p:nvPr/>
        </p:nvPicPr>
        <p:blipFill rotWithShape="1">
          <a:blip r:embed="rId4">
            <a:alphaModFix/>
          </a:blip>
          <a:srcRect b="0" l="0" r="0" t="0"/>
          <a:stretch/>
        </p:blipFill>
        <p:spPr>
          <a:xfrm>
            <a:off x="7750025" y="4693400"/>
            <a:ext cx="1186526" cy="330675"/>
          </a:xfrm>
          <a:prstGeom prst="rect">
            <a:avLst/>
          </a:prstGeom>
          <a:noFill/>
          <a:ln>
            <a:noFill/>
          </a:ln>
        </p:spPr>
      </p:pic>
      <p:sp>
        <p:nvSpPr>
          <p:cNvPr id="98" name="Google Shape;98;p19"/>
          <p:cNvSpPr txBox="1"/>
          <p:nvPr/>
        </p:nvSpPr>
        <p:spPr>
          <a:xfrm>
            <a:off x="4522125" y="3393923"/>
            <a:ext cx="3651000" cy="12123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500"/>
              <a:buFont typeface="Arial"/>
              <a:buNone/>
            </a:pPr>
            <a:r>
              <a:rPr b="1" i="0" lang="es-419" sz="1500" u="none" cap="none" strike="noStrike">
                <a:solidFill>
                  <a:schemeClr val="dk1"/>
                </a:solidFill>
                <a:latin typeface="Helvetica Neue"/>
                <a:ea typeface="Helvetica Neue"/>
                <a:cs typeface="Helvetica Neue"/>
                <a:sym typeface="Helvetica Neue"/>
              </a:rPr>
              <a:t>Entregas del Proyecto Final</a:t>
            </a:r>
            <a:endParaRPr b="1" i="0" sz="1500" u="none" cap="none" strike="noStrike">
              <a:solidFill>
                <a:srgbClr val="000000"/>
              </a:solidFill>
              <a:latin typeface="Helvetica Neue"/>
              <a:ea typeface="Helvetica Neue"/>
              <a:cs typeface="Helvetica Neue"/>
              <a:sym typeface="Helvetica Neue"/>
            </a:endParaRPr>
          </a:p>
          <a:p>
            <a:pPr indent="0" lvl="0" marL="0" marR="0" rtl="0" algn="ctr">
              <a:lnSpc>
                <a:spcPct val="115000"/>
              </a:lnSpc>
              <a:spcBef>
                <a:spcPts val="0"/>
              </a:spcBef>
              <a:spcAft>
                <a:spcPts val="0"/>
              </a:spcAft>
              <a:buClr>
                <a:schemeClr val="dk1"/>
              </a:buClr>
              <a:buSzPts val="1100"/>
              <a:buFont typeface="Arial"/>
              <a:buNone/>
            </a:pPr>
            <a:r>
              <a:rPr b="0" i="0" lang="es-419" sz="1400" u="none" cap="none" strike="noStrike">
                <a:solidFill>
                  <a:srgbClr val="000000"/>
                </a:solidFill>
                <a:latin typeface="Helvetica Neue Light"/>
                <a:ea typeface="Helvetica Neue Light"/>
                <a:cs typeface="Helvetica Neue Light"/>
                <a:sym typeface="Helvetica Neue Light"/>
              </a:rPr>
              <a:t>Entregas con el estado de avance de tu </a:t>
            </a:r>
            <a:r>
              <a:rPr b="1" i="0" lang="es-419" sz="1400" u="none" cap="none" strike="noStrike">
                <a:solidFill>
                  <a:srgbClr val="000000"/>
                </a:solidFill>
                <a:latin typeface="Helvetica Neue"/>
                <a:ea typeface="Helvetica Neue"/>
                <a:cs typeface="Helvetica Neue"/>
                <a:sym typeface="Helvetica Neue"/>
              </a:rPr>
              <a:t>proyecto final</a:t>
            </a:r>
            <a:r>
              <a:rPr b="0" i="0" lang="es-419" sz="1400" u="none" cap="none" strike="noStrike">
                <a:solidFill>
                  <a:srgbClr val="000000"/>
                </a:solidFill>
                <a:latin typeface="Helvetica Neue Light"/>
                <a:ea typeface="Helvetica Neue Light"/>
                <a:cs typeface="Helvetica Neue Light"/>
                <a:sym typeface="Helvetica Neue Light"/>
              </a:rPr>
              <a:t> que deberás subir a la plataforma a lo largo del curso y </a:t>
            </a:r>
            <a:r>
              <a:rPr b="0" i="0" lang="es-419" sz="1400" u="none" cap="none" strike="noStrike">
                <a:solidFill>
                  <a:schemeClr val="dk1"/>
                </a:solidFill>
                <a:latin typeface="Helvetica Neue Light"/>
                <a:ea typeface="Helvetica Neue Light"/>
                <a:cs typeface="Helvetica Neue Light"/>
                <a:sym typeface="Helvetica Neue Light"/>
              </a:rPr>
              <a:t>hasta 7 días luego de la clase</a:t>
            </a:r>
            <a:r>
              <a:rPr b="0" i="0" lang="es-419" sz="1400" u="none" cap="none" strike="noStrike">
                <a:solidFill>
                  <a:srgbClr val="000000"/>
                </a:solidFill>
                <a:latin typeface="Helvetica Neue Light"/>
                <a:ea typeface="Helvetica Neue Light"/>
                <a:cs typeface="Helvetica Neue Light"/>
                <a:sym typeface="Helvetica Neue Light"/>
              </a:rPr>
              <a:t>, para ser corregidas por tu docente o tutor/a. </a:t>
            </a:r>
            <a:endParaRPr b="0" i="0" sz="1400" u="none" cap="none" strike="noStrike">
              <a:solidFill>
                <a:srgbClr val="000000"/>
              </a:solidFill>
              <a:latin typeface="Helvetica Neue Light"/>
              <a:ea typeface="Helvetica Neue Light"/>
              <a:cs typeface="Helvetica Neue Light"/>
              <a:sym typeface="Helvetica Neue Light"/>
            </a:endParaRPr>
          </a:p>
        </p:txBody>
      </p:sp>
      <p:sp>
        <p:nvSpPr>
          <p:cNvPr id="99" name="Google Shape;99;p19"/>
          <p:cNvSpPr txBox="1"/>
          <p:nvPr/>
        </p:nvSpPr>
        <p:spPr>
          <a:xfrm>
            <a:off x="1398000" y="157150"/>
            <a:ext cx="66207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t/>
            </a:r>
            <a:endParaRPr b="0" i="1" sz="3600" u="none" cap="none" strike="noStrike">
              <a:solidFill>
                <a:srgbClr val="000000"/>
              </a:solidFill>
              <a:latin typeface="Anton"/>
              <a:ea typeface="Anton"/>
              <a:cs typeface="Anton"/>
              <a:sym typeface="Anton"/>
            </a:endParaRPr>
          </a:p>
        </p:txBody>
      </p:sp>
      <p:sp>
        <p:nvSpPr>
          <p:cNvPr id="100" name="Google Shape;100;p19"/>
          <p:cNvSpPr/>
          <p:nvPr/>
        </p:nvSpPr>
        <p:spPr>
          <a:xfrm>
            <a:off x="6691025" y="1876725"/>
            <a:ext cx="381900" cy="381900"/>
          </a:xfrm>
          <a:prstGeom prst="ellipse">
            <a:avLst/>
          </a:prstGeom>
          <a:solidFill>
            <a:srgbClr val="22222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s-419" sz="1400" u="none" cap="none" strike="noStrike">
                <a:solidFill>
                  <a:srgbClr val="FFFFFF"/>
                </a:solidFill>
                <a:latin typeface="Helvetica Neue"/>
                <a:ea typeface="Helvetica Neue"/>
                <a:cs typeface="Helvetica Neue"/>
                <a:sym typeface="Helvetica Neue"/>
              </a:rPr>
              <a:t>1</a:t>
            </a:r>
            <a:endParaRPr b="1" i="0" sz="1400" u="none" cap="none" strike="noStrike">
              <a:solidFill>
                <a:srgbClr val="FFFFFF"/>
              </a:solidFill>
              <a:latin typeface="Helvetica Neue"/>
              <a:ea typeface="Helvetica Neue"/>
              <a:cs typeface="Helvetica Neue"/>
              <a:sym typeface="Helvetica Neue"/>
            </a:endParaRPr>
          </a:p>
        </p:txBody>
      </p:sp>
      <p:sp>
        <p:nvSpPr>
          <p:cNvPr id="101" name="Google Shape;101;p19"/>
          <p:cNvSpPr txBox="1"/>
          <p:nvPr/>
        </p:nvSpPr>
        <p:spPr>
          <a:xfrm>
            <a:off x="581325" y="3393922"/>
            <a:ext cx="3651000" cy="13794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500"/>
              <a:buFont typeface="Arial"/>
              <a:buNone/>
            </a:pPr>
            <a:r>
              <a:rPr b="1" i="0" lang="es-419" sz="1500" u="none" cap="none" strike="noStrike">
                <a:solidFill>
                  <a:schemeClr val="dk1"/>
                </a:solidFill>
                <a:latin typeface="Helvetica Neue"/>
                <a:ea typeface="Helvetica Neue"/>
                <a:cs typeface="Helvetica Neue"/>
                <a:sym typeface="Helvetica Neue"/>
              </a:rPr>
              <a:t>Desafíos complementarios</a:t>
            </a:r>
            <a:endParaRPr b="1" i="0" sz="1500" u="none" cap="none" strike="noStrike">
              <a:solidFill>
                <a:schemeClr val="dk1"/>
              </a:solidFill>
              <a:latin typeface="Helvetica Neue"/>
              <a:ea typeface="Helvetica Neue"/>
              <a:cs typeface="Helvetica Neue"/>
              <a:sym typeface="Helvetica Neue"/>
            </a:endParaRPr>
          </a:p>
          <a:p>
            <a:pPr indent="0" lvl="0" marL="0" marR="0" rtl="0" algn="ctr">
              <a:lnSpc>
                <a:spcPct val="115000"/>
              </a:lnSpc>
              <a:spcBef>
                <a:spcPts val="0"/>
              </a:spcBef>
              <a:spcAft>
                <a:spcPts val="0"/>
              </a:spcAft>
              <a:buClr>
                <a:schemeClr val="dk1"/>
              </a:buClr>
              <a:buSzPts val="1500"/>
              <a:buFont typeface="Arial"/>
              <a:buNone/>
            </a:pPr>
            <a:r>
              <a:rPr b="0" i="0" lang="es-419" sz="1400" u="none" cap="none" strike="noStrike">
                <a:solidFill>
                  <a:schemeClr val="dk1"/>
                </a:solidFill>
                <a:latin typeface="Helvetica Neue Light"/>
                <a:ea typeface="Helvetica Neue Light"/>
                <a:cs typeface="Helvetica Neue Light"/>
                <a:sym typeface="Helvetica Neue Light"/>
              </a:rPr>
              <a:t>Desafíos que complementan a los entregables. Son optativos y, de ser subidos a la plataforma a tiempo y aprobados, suman puntos para el top 10. </a:t>
            </a:r>
            <a:endParaRPr b="0" i="0" sz="1400" u="none" cap="none" strike="noStrike">
              <a:solidFill>
                <a:schemeClr val="dk1"/>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1500"/>
              <a:buFont typeface="Arial"/>
              <a:buNone/>
            </a:pPr>
            <a:r>
              <a:t/>
            </a:r>
            <a:endParaRPr b="1" i="0" sz="1500" u="none" cap="none" strike="noStrike">
              <a:solidFill>
                <a:srgbClr val="000000"/>
              </a:solidFill>
              <a:latin typeface="Helvetica Neue"/>
              <a:ea typeface="Helvetica Neue"/>
              <a:cs typeface="Helvetica Neue"/>
              <a:sym typeface="Helvetica Neue"/>
            </a:endParaRPr>
          </a:p>
        </p:txBody>
      </p:sp>
      <p:pic>
        <p:nvPicPr>
          <p:cNvPr id="102" name="Google Shape;102;p19"/>
          <p:cNvPicPr preferRelativeResize="0"/>
          <p:nvPr/>
        </p:nvPicPr>
        <p:blipFill rotWithShape="1">
          <a:blip r:embed="rId5">
            <a:alphaModFix/>
          </a:blip>
          <a:srcRect b="0" l="0" r="0" t="0"/>
          <a:stretch/>
        </p:blipFill>
        <p:spPr>
          <a:xfrm>
            <a:off x="1781637" y="2001413"/>
            <a:ext cx="1250376" cy="1253225"/>
          </a:xfrm>
          <a:prstGeom prst="rect">
            <a:avLst/>
          </a:prstGeom>
          <a:noFill/>
          <a:ln>
            <a:noFill/>
          </a:ln>
        </p:spPr>
      </p:pic>
      <p:sp>
        <p:nvSpPr>
          <p:cNvPr id="103" name="Google Shape;103;p19"/>
          <p:cNvSpPr txBox="1"/>
          <p:nvPr/>
        </p:nvSpPr>
        <p:spPr>
          <a:xfrm>
            <a:off x="1398000" y="15715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419" sz="3600" u="none" cap="none" strike="noStrike">
                <a:solidFill>
                  <a:srgbClr val="000000"/>
                </a:solidFill>
                <a:latin typeface="Anton"/>
                <a:ea typeface="Anton"/>
                <a:cs typeface="Anton"/>
                <a:sym typeface="Anton"/>
              </a:rPr>
              <a:t>DESAFÍOS Y ENTREGABLES</a:t>
            </a:r>
            <a:endParaRPr b="0" i="1" sz="3600" u="none" cap="none" strike="noStrike">
              <a:solidFill>
                <a:srgbClr val="000000"/>
              </a:solidFill>
              <a:latin typeface="Anton"/>
              <a:ea typeface="Anton"/>
              <a:cs typeface="Anton"/>
              <a:sym typeface="Anton"/>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FF00"/>
            </a:gs>
            <a:gs pos="100000">
              <a:srgbClr val="3CEFAB"/>
            </a:gs>
          </a:gsLst>
          <a:lin ang="10800025" scaled="0"/>
        </a:gradFill>
      </p:bgPr>
    </p:bg>
    <p:spTree>
      <p:nvGrpSpPr>
        <p:cNvPr id="476" name="Shape 476"/>
        <p:cNvGrpSpPr/>
        <p:nvPr/>
      </p:nvGrpSpPr>
      <p:grpSpPr>
        <a:xfrm>
          <a:off x="0" y="0"/>
          <a:ext cx="0" cy="0"/>
          <a:chOff x="0" y="0"/>
          <a:chExt cx="0" cy="0"/>
        </a:xfrm>
      </p:grpSpPr>
      <p:sp>
        <p:nvSpPr>
          <p:cNvPr id="477" name="Google Shape;477;p64"/>
          <p:cNvSpPr txBox="1"/>
          <p:nvPr/>
        </p:nvSpPr>
        <p:spPr>
          <a:xfrm>
            <a:off x="2187450" y="1706500"/>
            <a:ext cx="47691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419" sz="3600" u="none" cap="none" strike="noStrike">
                <a:solidFill>
                  <a:srgbClr val="000000"/>
                </a:solidFill>
                <a:latin typeface="Anton"/>
                <a:ea typeface="Anton"/>
                <a:cs typeface="Anton"/>
                <a:sym typeface="Anton"/>
              </a:rPr>
              <a:t>VAMOS AL CÓDIGO</a:t>
            </a:r>
            <a:endParaRPr b="0" i="1" sz="3600" u="none" cap="none" strike="noStrike">
              <a:solidFill>
                <a:srgbClr val="000000"/>
              </a:solidFill>
              <a:latin typeface="Anton"/>
              <a:ea typeface="Anton"/>
              <a:cs typeface="Anton"/>
              <a:sym typeface="Anton"/>
            </a:endParaRPr>
          </a:p>
        </p:txBody>
      </p:sp>
      <p:pic>
        <p:nvPicPr>
          <p:cNvPr id="478" name="Google Shape;478;p64"/>
          <p:cNvPicPr preferRelativeResize="0"/>
          <p:nvPr/>
        </p:nvPicPr>
        <p:blipFill rotWithShape="1">
          <a:blip r:embed="rId3">
            <a:alphaModFix/>
          </a:blip>
          <a:srcRect b="0" l="0" r="0" t="0"/>
          <a:stretch/>
        </p:blipFill>
        <p:spPr>
          <a:xfrm>
            <a:off x="7446150" y="4444700"/>
            <a:ext cx="1186526" cy="330675"/>
          </a:xfrm>
          <a:prstGeom prst="rect">
            <a:avLst/>
          </a:prstGeom>
          <a:noFill/>
          <a:ln>
            <a:noFill/>
          </a:ln>
        </p:spPr>
      </p:pic>
      <p:pic>
        <p:nvPicPr>
          <p:cNvPr id="479" name="Google Shape;479;p64"/>
          <p:cNvPicPr preferRelativeResize="0"/>
          <p:nvPr/>
        </p:nvPicPr>
        <p:blipFill rotWithShape="1">
          <a:blip r:embed="rId4">
            <a:alphaModFix/>
          </a:blip>
          <a:srcRect b="0" l="0" r="0" t="0"/>
          <a:stretch/>
        </p:blipFill>
        <p:spPr>
          <a:xfrm>
            <a:off x="3390678" y="2435150"/>
            <a:ext cx="2362650" cy="1328400"/>
          </a:xfrm>
          <a:prstGeom prst="rect">
            <a:avLst/>
          </a:prstGeom>
          <a:noFill/>
          <a:ln>
            <a:noFill/>
          </a:ln>
        </p:spPr>
      </p:pic>
      <p:pic>
        <p:nvPicPr>
          <p:cNvPr id="480" name="Google Shape;480;p64"/>
          <p:cNvPicPr preferRelativeResize="0"/>
          <p:nvPr/>
        </p:nvPicPr>
        <p:blipFill rotWithShape="1">
          <a:blip r:embed="rId5">
            <a:alphaModFix/>
          </a:blip>
          <a:srcRect b="0" l="0" r="0" t="0"/>
          <a:stretch/>
        </p:blipFill>
        <p:spPr>
          <a:xfrm>
            <a:off x="3978725" y="519975"/>
            <a:ext cx="1186525" cy="1186525"/>
          </a:xfrm>
          <a:prstGeom prst="rect">
            <a:avLst/>
          </a:prstGeom>
          <a:noFill/>
          <a:ln>
            <a:noFill/>
          </a:ln>
        </p:spPr>
      </p:pic>
      <p:sp>
        <p:nvSpPr>
          <p:cNvPr id="481" name="Google Shape;481;p64"/>
          <p:cNvSpPr txBox="1"/>
          <p:nvPr/>
        </p:nvSpPr>
        <p:spPr>
          <a:xfrm>
            <a:off x="809550" y="3807400"/>
            <a:ext cx="7524900" cy="7551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4000"/>
              <a:buFont typeface="Arial"/>
              <a:buNone/>
            </a:pPr>
            <a:r>
              <a:rPr b="0" i="0" lang="es-419" sz="2000" u="none" cap="none" strike="noStrike">
                <a:solidFill>
                  <a:srgbClr val="000000"/>
                </a:solidFill>
                <a:latin typeface="Helvetica Neue Light"/>
                <a:ea typeface="Helvetica Neue Light"/>
                <a:cs typeface="Helvetica Neue Light"/>
                <a:sym typeface="Helvetica Neue Light"/>
              </a:rPr>
              <a:t>Momento de consolidación de aprendizajes</a:t>
            </a:r>
            <a:endParaRPr b="0" i="1" sz="1600" u="none" cap="none" strike="noStrike">
              <a:solidFill>
                <a:srgbClr val="000000"/>
              </a:solidFill>
              <a:latin typeface="Helvetica Neue Light"/>
              <a:ea typeface="Helvetica Neue Light"/>
              <a:cs typeface="Helvetica Neue Light"/>
              <a:sym typeface="Helvetica Neue Light"/>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85" name="Shape 485"/>
        <p:cNvGrpSpPr/>
        <p:nvPr/>
      </p:nvGrpSpPr>
      <p:grpSpPr>
        <a:xfrm>
          <a:off x="0" y="0"/>
          <a:ext cx="0" cy="0"/>
          <a:chOff x="0" y="0"/>
          <a:chExt cx="0" cy="0"/>
        </a:xfrm>
      </p:grpSpPr>
      <p:sp>
        <p:nvSpPr>
          <p:cNvPr id="486" name="Google Shape;486;p65"/>
          <p:cNvSpPr txBox="1"/>
          <p:nvPr/>
        </p:nvSpPr>
        <p:spPr>
          <a:xfrm>
            <a:off x="2657700" y="2394100"/>
            <a:ext cx="3828600" cy="1129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0"/>
              <a:buFont typeface="Arial"/>
              <a:buNone/>
            </a:pPr>
            <a:r>
              <a:rPr b="0" i="0" lang="es-419" sz="6000" u="none" cap="none" strike="noStrike">
                <a:solidFill>
                  <a:srgbClr val="E8E7E3"/>
                </a:solidFill>
                <a:latin typeface="Arial"/>
                <a:ea typeface="Arial"/>
                <a:cs typeface="Arial"/>
                <a:sym typeface="Arial"/>
              </a:rPr>
              <a:t>☕ </a:t>
            </a:r>
            <a:endParaRPr b="0" i="0" sz="6000" u="none" cap="none" strike="noStrike">
              <a:solidFill>
                <a:srgbClr val="E8E7E3"/>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6000"/>
              <a:buFont typeface="Arial"/>
              <a:buNone/>
            </a:pPr>
            <a:r>
              <a:rPr b="0" i="1" lang="es-419" sz="6000" u="none" cap="none" strike="noStrike">
                <a:solidFill>
                  <a:srgbClr val="E0FF00"/>
                </a:solidFill>
                <a:latin typeface="Anton"/>
                <a:ea typeface="Anton"/>
                <a:cs typeface="Anton"/>
                <a:sym typeface="Anton"/>
              </a:rPr>
              <a:t>BREAK</a:t>
            </a:r>
            <a:endParaRPr b="0" i="1" sz="6000" u="none" cap="none" strike="noStrike">
              <a:solidFill>
                <a:srgbClr val="E0FF00"/>
              </a:solidFill>
              <a:latin typeface="Anton"/>
              <a:ea typeface="Anton"/>
              <a:cs typeface="Anton"/>
              <a:sym typeface="Anton"/>
            </a:endParaRPr>
          </a:p>
          <a:p>
            <a:pPr indent="0" lvl="0" marL="0" marR="0" rtl="0" algn="ctr">
              <a:lnSpc>
                <a:spcPct val="100000"/>
              </a:lnSpc>
              <a:spcBef>
                <a:spcPts val="0"/>
              </a:spcBef>
              <a:spcAft>
                <a:spcPts val="0"/>
              </a:spcAft>
              <a:buClr>
                <a:srgbClr val="000000"/>
              </a:buClr>
              <a:buSzPts val="2100"/>
              <a:buFont typeface="Arial"/>
              <a:buNone/>
            </a:pPr>
            <a:r>
              <a:t/>
            </a:r>
            <a:endParaRPr b="0" i="0" sz="2100" u="none" cap="none" strike="noStrike">
              <a:solidFill>
                <a:schemeClr val="lt1"/>
              </a:solidFill>
              <a:latin typeface="Anton"/>
              <a:ea typeface="Anton"/>
              <a:cs typeface="Anton"/>
              <a:sym typeface="Anton"/>
            </a:endParaRPr>
          </a:p>
          <a:p>
            <a:pPr indent="0" lvl="0" marL="0" marR="0" rtl="0" algn="ctr">
              <a:lnSpc>
                <a:spcPct val="100000"/>
              </a:lnSpc>
              <a:spcBef>
                <a:spcPts val="0"/>
              </a:spcBef>
              <a:spcAft>
                <a:spcPts val="0"/>
              </a:spcAft>
              <a:buClr>
                <a:srgbClr val="000000"/>
              </a:buClr>
              <a:buSzPts val="2100"/>
              <a:buFont typeface="Arial"/>
              <a:buNone/>
            </a:pPr>
            <a:r>
              <a:rPr b="0" i="0" lang="es-419" sz="2100" u="none" cap="none" strike="noStrike">
                <a:solidFill>
                  <a:schemeClr val="lt1"/>
                </a:solidFill>
                <a:latin typeface="Anton"/>
                <a:ea typeface="Anton"/>
                <a:cs typeface="Anton"/>
                <a:sym typeface="Anton"/>
              </a:rPr>
              <a:t>¡5/10 MINUTOS Y VOLVEMOS!</a:t>
            </a:r>
            <a:endParaRPr b="0" i="0" sz="2100" u="none" cap="none" strike="noStrike">
              <a:solidFill>
                <a:schemeClr val="lt1"/>
              </a:solidFill>
              <a:latin typeface="Anton"/>
              <a:ea typeface="Anton"/>
              <a:cs typeface="Anton"/>
              <a:sym typeface="Anton"/>
            </a:endParaRPr>
          </a:p>
          <a:p>
            <a:pPr indent="0" lvl="0" marL="0" marR="0" rtl="0" algn="l">
              <a:lnSpc>
                <a:spcPct val="100000"/>
              </a:lnSpc>
              <a:spcBef>
                <a:spcPts val="0"/>
              </a:spcBef>
              <a:spcAft>
                <a:spcPts val="0"/>
              </a:spcAft>
              <a:buClr>
                <a:srgbClr val="000000"/>
              </a:buClr>
              <a:buSzPts val="4000"/>
              <a:buFont typeface="Arial"/>
              <a:buNone/>
            </a:pPr>
            <a:r>
              <a:t/>
            </a:r>
            <a:endParaRPr b="0" i="1" sz="4000" u="none" cap="none" strike="noStrike">
              <a:solidFill>
                <a:srgbClr val="E0FF00"/>
              </a:solidFill>
              <a:latin typeface="Anton"/>
              <a:ea typeface="Anton"/>
              <a:cs typeface="Anton"/>
              <a:sym typeface="Anton"/>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490" name="Shape 490"/>
        <p:cNvGrpSpPr/>
        <p:nvPr/>
      </p:nvGrpSpPr>
      <p:grpSpPr>
        <a:xfrm>
          <a:off x="0" y="0"/>
          <a:ext cx="0" cy="0"/>
          <a:chOff x="0" y="0"/>
          <a:chExt cx="0" cy="0"/>
        </a:xfrm>
      </p:grpSpPr>
      <p:sp>
        <p:nvSpPr>
          <p:cNvPr id="491" name="Google Shape;491;p66"/>
          <p:cNvSpPr txBox="1"/>
          <p:nvPr/>
        </p:nvSpPr>
        <p:spPr>
          <a:xfrm>
            <a:off x="1398000" y="207720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419" sz="3600" u="none" cap="none" strike="noStrike">
                <a:solidFill>
                  <a:srgbClr val="121212"/>
                </a:solidFill>
                <a:latin typeface="Anton"/>
                <a:ea typeface="Anton"/>
                <a:cs typeface="Anton"/>
                <a:sym typeface="Anton"/>
              </a:rPr>
              <a:t>VAMOS A TRABAJAR EN LOS BREAK OUT ROOMS</a:t>
            </a:r>
            <a:endParaRPr b="0" i="1" sz="3600" u="none" cap="none" strike="noStrike">
              <a:solidFill>
                <a:srgbClr val="121212"/>
              </a:solidFill>
              <a:latin typeface="Anton"/>
              <a:ea typeface="Anton"/>
              <a:cs typeface="Anton"/>
              <a:sym typeface="Anton"/>
            </a:endParaRPr>
          </a:p>
        </p:txBody>
      </p:sp>
      <p:pic>
        <p:nvPicPr>
          <p:cNvPr id="492" name="Google Shape;492;p66"/>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6" name="Shape 496"/>
        <p:cNvGrpSpPr/>
        <p:nvPr/>
      </p:nvGrpSpPr>
      <p:grpSpPr>
        <a:xfrm>
          <a:off x="0" y="0"/>
          <a:ext cx="0" cy="0"/>
          <a:chOff x="0" y="0"/>
          <a:chExt cx="0" cy="0"/>
        </a:xfrm>
      </p:grpSpPr>
      <p:sp>
        <p:nvSpPr>
          <p:cNvPr id="497" name="Google Shape;497;p67"/>
          <p:cNvSpPr txBox="1"/>
          <p:nvPr/>
        </p:nvSpPr>
        <p:spPr>
          <a:xfrm>
            <a:off x="809552" y="2556000"/>
            <a:ext cx="7524900" cy="2006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b="0" i="1" lang="es-419" sz="4000" u="none" cap="none" strike="noStrike">
                <a:solidFill>
                  <a:srgbClr val="000000"/>
                </a:solidFill>
                <a:latin typeface="Anton"/>
                <a:ea typeface="Anton"/>
                <a:cs typeface="Anton"/>
                <a:sym typeface="Anton"/>
              </a:rPr>
              <a:t>FORMULARIO</a:t>
            </a:r>
            <a:endParaRPr b="0" i="1" sz="4000" u="none" cap="none" strike="noStrike">
              <a:solidFill>
                <a:srgbClr val="000000"/>
              </a:solidFill>
              <a:latin typeface="Anton"/>
              <a:ea typeface="Anton"/>
              <a:cs typeface="Anton"/>
              <a:sym typeface="Anton"/>
            </a:endParaRPr>
          </a:p>
          <a:p>
            <a:pPr indent="0" lvl="0" marL="0" marR="0" rtl="0" algn="ctr">
              <a:lnSpc>
                <a:spcPct val="100000"/>
              </a:lnSpc>
              <a:spcBef>
                <a:spcPts val="0"/>
              </a:spcBef>
              <a:spcAft>
                <a:spcPts val="0"/>
              </a:spcAft>
              <a:buClr>
                <a:srgbClr val="000000"/>
              </a:buClr>
              <a:buSzPts val="4000"/>
              <a:buFont typeface="Arial"/>
              <a:buNone/>
            </a:pPr>
            <a:r>
              <a:t/>
            </a:r>
            <a:endParaRPr b="0" i="1" sz="4000" u="none" cap="none" strike="noStrike">
              <a:solidFill>
                <a:srgbClr val="000000"/>
              </a:solidFill>
              <a:latin typeface="Anton"/>
              <a:ea typeface="Anton"/>
              <a:cs typeface="Anton"/>
              <a:sym typeface="Anton"/>
            </a:endParaRPr>
          </a:p>
          <a:p>
            <a:pPr indent="0" lvl="0" marL="0" marR="0" rtl="0" algn="ctr">
              <a:lnSpc>
                <a:spcPct val="150000"/>
              </a:lnSpc>
              <a:spcBef>
                <a:spcPts val="0"/>
              </a:spcBef>
              <a:spcAft>
                <a:spcPts val="0"/>
              </a:spcAft>
              <a:buClr>
                <a:srgbClr val="000000"/>
              </a:buClr>
              <a:buSzPts val="4000"/>
              <a:buFont typeface="Arial"/>
              <a:buNone/>
            </a:pPr>
            <a:r>
              <a:rPr b="0" i="0" lang="es-419" sz="2000" u="none" cap="none" strike="noStrike">
                <a:solidFill>
                  <a:srgbClr val="000000"/>
                </a:solidFill>
                <a:latin typeface="Helvetica Neue Light"/>
                <a:ea typeface="Helvetica Neue Light"/>
                <a:cs typeface="Helvetica Neue Light"/>
                <a:sym typeface="Helvetica Neue Light"/>
              </a:rPr>
              <a:t>Con lo visto hasta ahora, crea un formulario de contacto.</a:t>
            </a:r>
            <a:endParaRPr b="0" i="1" sz="1600" u="none" cap="none" strike="noStrike">
              <a:solidFill>
                <a:srgbClr val="000000"/>
              </a:solidFill>
              <a:latin typeface="Helvetica Neue Light"/>
              <a:ea typeface="Helvetica Neue Light"/>
              <a:cs typeface="Helvetica Neue Light"/>
              <a:sym typeface="Helvetica Neue Light"/>
            </a:endParaRPr>
          </a:p>
        </p:txBody>
      </p:sp>
      <p:pic>
        <p:nvPicPr>
          <p:cNvPr id="498" name="Google Shape;498;p67"/>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499" name="Google Shape;499;p67"/>
          <p:cNvPicPr preferRelativeResize="0"/>
          <p:nvPr/>
        </p:nvPicPr>
        <p:blipFill rotWithShape="1">
          <a:blip r:embed="rId4">
            <a:alphaModFix/>
          </a:blip>
          <a:srcRect b="0" l="0" r="0" t="0"/>
          <a:stretch/>
        </p:blipFill>
        <p:spPr>
          <a:xfrm>
            <a:off x="3882275" y="904849"/>
            <a:ext cx="1379450" cy="137945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sp>
        <p:nvSpPr>
          <p:cNvPr id="504" name="Google Shape;504;p68"/>
          <p:cNvSpPr txBox="1"/>
          <p:nvPr/>
        </p:nvSpPr>
        <p:spPr>
          <a:xfrm>
            <a:off x="2183550" y="433800"/>
            <a:ext cx="4776900" cy="988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600"/>
              <a:buFont typeface="Arial"/>
              <a:buNone/>
            </a:pPr>
            <a:r>
              <a:rPr b="0" i="1" lang="es-419" sz="2600" u="none" cap="none" strike="noStrike">
                <a:solidFill>
                  <a:srgbClr val="000000"/>
                </a:solidFill>
                <a:latin typeface="Anton"/>
                <a:ea typeface="Anton"/>
                <a:cs typeface="Anton"/>
                <a:sym typeface="Anton"/>
              </a:rPr>
              <a:t>¡A PRACTICAR!</a:t>
            </a:r>
            <a:endParaRPr b="0" i="1" sz="2600" u="none" cap="none" strike="noStrike">
              <a:solidFill>
                <a:srgbClr val="000000"/>
              </a:solidFill>
              <a:latin typeface="Anton"/>
              <a:ea typeface="Anton"/>
              <a:cs typeface="Anton"/>
              <a:sym typeface="Anton"/>
            </a:endParaRPr>
          </a:p>
        </p:txBody>
      </p:sp>
      <p:sp>
        <p:nvSpPr>
          <p:cNvPr id="505" name="Google Shape;505;p68"/>
          <p:cNvSpPr txBox="1"/>
          <p:nvPr/>
        </p:nvSpPr>
        <p:spPr>
          <a:xfrm>
            <a:off x="938100" y="2375225"/>
            <a:ext cx="7267800" cy="884700"/>
          </a:xfrm>
          <a:prstGeom prst="rect">
            <a:avLst/>
          </a:prstGeom>
          <a:noFill/>
          <a:ln>
            <a:noFill/>
          </a:ln>
        </p:spPr>
        <p:txBody>
          <a:bodyPr anchorCtr="0" anchor="ctr"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2000"/>
              <a:buFont typeface="Arial"/>
              <a:buNone/>
            </a:pPr>
            <a:r>
              <a:rPr b="0" i="0" lang="es-419" sz="2000" u="none" cap="none" strike="noStrike">
                <a:solidFill>
                  <a:schemeClr val="dk1"/>
                </a:solidFill>
                <a:highlight>
                  <a:schemeClr val="lt1"/>
                </a:highlight>
                <a:latin typeface="Helvetica Neue Light"/>
                <a:ea typeface="Helvetica Neue Light"/>
                <a:cs typeface="Helvetica Neue Light"/>
                <a:sym typeface="Helvetica Neue Light"/>
              </a:rPr>
              <a:t>Con lo visto hasta ahora, crea un formulario de contacto utilizando HTML5, CSS, y añade JS para simular su funcionamiento. </a:t>
            </a:r>
            <a:br>
              <a:rPr b="0" i="0" lang="es-419" sz="2000" u="none" cap="none" strike="noStrike">
                <a:solidFill>
                  <a:schemeClr val="dk1"/>
                </a:solidFill>
                <a:highlight>
                  <a:schemeClr val="lt1"/>
                </a:highlight>
                <a:latin typeface="Helvetica Neue Light"/>
                <a:ea typeface="Helvetica Neue Light"/>
                <a:cs typeface="Helvetica Neue Light"/>
                <a:sym typeface="Helvetica Neue Light"/>
              </a:rPr>
            </a:br>
            <a:r>
              <a:rPr b="0" i="0" lang="es-419" sz="2000" u="none" cap="none" strike="noStrike">
                <a:solidFill>
                  <a:schemeClr val="dk1"/>
                </a:solidFill>
                <a:highlight>
                  <a:schemeClr val="lt1"/>
                </a:highlight>
                <a:latin typeface="Helvetica Neue Light"/>
                <a:ea typeface="Helvetica Neue Light"/>
                <a:cs typeface="Helvetica Neue Light"/>
                <a:sym typeface="Helvetica Neue Light"/>
              </a:rPr>
              <a:t>Que los valores se muestren en la consola al enviar el formulario. </a:t>
            </a:r>
            <a:endParaRPr b="0" i="0" sz="2000" u="none" cap="none" strike="noStrike">
              <a:solidFill>
                <a:schemeClr val="dk1"/>
              </a:solidFill>
              <a:highlight>
                <a:schemeClr val="lt1"/>
              </a:highlight>
              <a:latin typeface="Helvetica Neue Light"/>
              <a:ea typeface="Helvetica Neue Light"/>
              <a:cs typeface="Helvetica Neue Light"/>
              <a:sym typeface="Helvetica Neue Light"/>
            </a:endParaRPr>
          </a:p>
        </p:txBody>
      </p:sp>
      <p:pic>
        <p:nvPicPr>
          <p:cNvPr id="506" name="Google Shape;506;p68"/>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507" name="Google Shape;507;p68"/>
          <p:cNvPicPr preferRelativeResize="0"/>
          <p:nvPr/>
        </p:nvPicPr>
        <p:blipFill rotWithShape="1">
          <a:blip r:embed="rId4">
            <a:alphaModFix/>
          </a:blip>
          <a:srcRect b="0" l="0" r="0" t="0"/>
          <a:stretch/>
        </p:blipFill>
        <p:spPr>
          <a:xfrm>
            <a:off x="7509825" y="0"/>
            <a:ext cx="1634174" cy="63985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EFAB"/>
        </a:solidFill>
      </p:bgPr>
    </p:bg>
    <p:spTree>
      <p:nvGrpSpPr>
        <p:cNvPr id="511" name="Shape 511"/>
        <p:cNvGrpSpPr/>
        <p:nvPr/>
      </p:nvGrpSpPr>
      <p:grpSpPr>
        <a:xfrm>
          <a:off x="0" y="0"/>
          <a:ext cx="0" cy="0"/>
          <a:chOff x="0" y="0"/>
          <a:chExt cx="0" cy="0"/>
        </a:xfrm>
      </p:grpSpPr>
      <p:pic>
        <p:nvPicPr>
          <p:cNvPr id="512" name="Google Shape;512;p69"/>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513" name="Google Shape;513;p69"/>
          <p:cNvSpPr txBox="1"/>
          <p:nvPr/>
        </p:nvSpPr>
        <p:spPr>
          <a:xfrm>
            <a:off x="2039325" y="2077200"/>
            <a:ext cx="5073300" cy="9891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3000"/>
              <a:buFont typeface="Arial"/>
              <a:buNone/>
            </a:pPr>
            <a:r>
              <a:rPr b="0" i="1" lang="es-419" sz="3000" u="none" cap="none" strike="noStrike">
                <a:solidFill>
                  <a:srgbClr val="000000"/>
                </a:solidFill>
                <a:latin typeface="Anton"/>
                <a:ea typeface="Anton"/>
                <a:cs typeface="Anton"/>
                <a:sym typeface="Anton"/>
              </a:rPr>
              <a:t>MOMENTO DE EXPOSICIÓN DOCENTE</a:t>
            </a:r>
            <a:endParaRPr b="0" i="1" sz="3000" u="none" cap="none" strike="noStrike">
              <a:solidFill>
                <a:srgbClr val="000000"/>
              </a:solidFill>
              <a:latin typeface="Anton"/>
              <a:ea typeface="Anton"/>
              <a:cs typeface="Anton"/>
              <a:sym typeface="Anton"/>
            </a:endParaRPr>
          </a:p>
        </p:txBody>
      </p:sp>
      <p:pic>
        <p:nvPicPr>
          <p:cNvPr id="514" name="Google Shape;514;p69"/>
          <p:cNvPicPr preferRelativeResize="0"/>
          <p:nvPr/>
        </p:nvPicPr>
        <p:blipFill rotWithShape="1">
          <a:blip r:embed="rId4">
            <a:alphaModFix/>
          </a:blip>
          <a:srcRect b="0" l="0" r="0" t="0"/>
          <a:stretch/>
        </p:blipFill>
        <p:spPr>
          <a:xfrm>
            <a:off x="3978725" y="701387"/>
            <a:ext cx="1186525" cy="1186525"/>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8" name="Shape 518"/>
        <p:cNvGrpSpPr/>
        <p:nvPr/>
      </p:nvGrpSpPr>
      <p:grpSpPr>
        <a:xfrm>
          <a:off x="0" y="0"/>
          <a:ext cx="0" cy="0"/>
          <a:chOff x="0" y="0"/>
          <a:chExt cx="0" cy="0"/>
        </a:xfrm>
      </p:grpSpPr>
      <p:sp>
        <p:nvSpPr>
          <p:cNvPr id="519" name="Google Shape;519;p70"/>
          <p:cNvSpPr txBox="1"/>
          <p:nvPr/>
        </p:nvSpPr>
        <p:spPr>
          <a:xfrm>
            <a:off x="4302500" y="2846225"/>
            <a:ext cx="4698000" cy="1188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2000"/>
              <a:buFont typeface="Arial"/>
              <a:buNone/>
            </a:pPr>
            <a:r>
              <a:t/>
            </a:r>
            <a:endParaRPr b="0" i="0" sz="2000" u="none" cap="none" strike="noStrike">
              <a:solidFill>
                <a:schemeClr val="dk1"/>
              </a:solidFill>
              <a:highlight>
                <a:srgbClr val="FFFFFF"/>
              </a:highlight>
              <a:latin typeface="Helvetica Neue Light"/>
              <a:ea typeface="Helvetica Neue Light"/>
              <a:cs typeface="Helvetica Neue Light"/>
              <a:sym typeface="Helvetica Neue Light"/>
            </a:endParaRPr>
          </a:p>
        </p:txBody>
      </p:sp>
      <p:sp>
        <p:nvSpPr>
          <p:cNvPr id="520" name="Google Shape;520;p70"/>
          <p:cNvSpPr txBox="1"/>
          <p:nvPr/>
        </p:nvSpPr>
        <p:spPr>
          <a:xfrm>
            <a:off x="1887300" y="375675"/>
            <a:ext cx="5369400" cy="989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1" lang="es-419" sz="3000" u="none" cap="none" strike="noStrike">
                <a:solidFill>
                  <a:srgbClr val="000000"/>
                </a:solidFill>
                <a:latin typeface="Anton"/>
                <a:ea typeface="Anton"/>
                <a:cs typeface="Anton"/>
                <a:sym typeface="Anton"/>
              </a:rPr>
              <a:t>VALORES POR DEFECTO: ANTES Y HOY</a:t>
            </a:r>
            <a:endParaRPr b="0" i="1" sz="3000" u="none" cap="none" strike="noStrike">
              <a:solidFill>
                <a:srgbClr val="000000"/>
              </a:solidFill>
              <a:latin typeface="Anton"/>
              <a:ea typeface="Anton"/>
              <a:cs typeface="Anton"/>
              <a:sym typeface="Anton"/>
            </a:endParaRPr>
          </a:p>
          <a:p>
            <a:pPr indent="0" lvl="0" marL="0" marR="0" rtl="0" algn="ctr">
              <a:lnSpc>
                <a:spcPct val="100000"/>
              </a:lnSpc>
              <a:spcBef>
                <a:spcPts val="0"/>
              </a:spcBef>
              <a:spcAft>
                <a:spcPts val="0"/>
              </a:spcAft>
              <a:buClr>
                <a:srgbClr val="000000"/>
              </a:buClr>
              <a:buSzPts val="3000"/>
              <a:buFont typeface="Arial"/>
              <a:buNone/>
            </a:pPr>
            <a:r>
              <a:t/>
            </a:r>
            <a:endParaRPr b="0" i="1" sz="3000" u="none" cap="none" strike="noStrike">
              <a:solidFill>
                <a:srgbClr val="000000"/>
              </a:solidFill>
              <a:latin typeface="Anton"/>
              <a:ea typeface="Anton"/>
              <a:cs typeface="Anton"/>
              <a:sym typeface="Anton"/>
            </a:endParaRPr>
          </a:p>
          <a:p>
            <a:pPr indent="0" lvl="0" marL="0" marR="0" rtl="0" algn="ctr">
              <a:lnSpc>
                <a:spcPct val="100000"/>
              </a:lnSpc>
              <a:spcBef>
                <a:spcPts val="0"/>
              </a:spcBef>
              <a:spcAft>
                <a:spcPts val="0"/>
              </a:spcAft>
              <a:buClr>
                <a:srgbClr val="000000"/>
              </a:buClr>
              <a:buSzPts val="3000"/>
              <a:buFont typeface="Arial"/>
              <a:buNone/>
            </a:pPr>
            <a:r>
              <a:t/>
            </a:r>
            <a:endParaRPr b="0" i="1" sz="3000" u="none" cap="none" strike="noStrike">
              <a:solidFill>
                <a:srgbClr val="000000"/>
              </a:solidFill>
              <a:latin typeface="Anton"/>
              <a:ea typeface="Anton"/>
              <a:cs typeface="Anton"/>
              <a:sym typeface="Anton"/>
            </a:endParaRPr>
          </a:p>
        </p:txBody>
      </p:sp>
      <p:pic>
        <p:nvPicPr>
          <p:cNvPr id="521" name="Google Shape;521;p70"/>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522" name="Google Shape;522;p70"/>
          <p:cNvSpPr txBox="1"/>
          <p:nvPr/>
        </p:nvSpPr>
        <p:spPr>
          <a:xfrm>
            <a:off x="943800" y="1364775"/>
            <a:ext cx="7256400" cy="11250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000"/>
              <a:buFont typeface="Arial"/>
              <a:buNone/>
            </a:pPr>
            <a:r>
              <a:rPr b="0" i="0" lang="es-419" sz="2000" u="none" cap="none" strike="noStrike">
                <a:solidFill>
                  <a:schemeClr val="dk1"/>
                </a:solidFill>
                <a:highlight>
                  <a:srgbClr val="FFFFFF"/>
                </a:highlight>
                <a:latin typeface="Helvetica Neue Light"/>
                <a:ea typeface="Helvetica Neue Light"/>
                <a:cs typeface="Helvetica Neue Light"/>
                <a:sym typeface="Helvetica Neue Light"/>
              </a:rPr>
              <a:t>Antes teníamos que comprobar si la variable ya tenía un valor, para dar una respuesta por defecto.</a:t>
            </a:r>
            <a:endParaRPr b="0" i="0" sz="2000" u="none" cap="none" strike="noStrike">
              <a:solidFill>
                <a:schemeClr val="dk1"/>
              </a:solidFill>
              <a:highlight>
                <a:srgbClr val="FFFFFF"/>
              </a:highlight>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2000"/>
              <a:buFont typeface="Arial"/>
              <a:buNone/>
            </a:pPr>
            <a:r>
              <a:rPr b="0" i="0" lang="es-419" sz="2000" u="none" cap="none" strike="noStrike">
                <a:solidFill>
                  <a:schemeClr val="dk1"/>
                </a:solidFill>
                <a:highlight>
                  <a:srgbClr val="FFFFFF"/>
                </a:highlight>
                <a:latin typeface="Helvetica Neue Light"/>
                <a:ea typeface="Helvetica Neue Light"/>
                <a:cs typeface="Helvetica Neue Light"/>
                <a:sym typeface="Helvetica Neue Light"/>
              </a:rPr>
              <a:t>En cambio hoy, podemos usar otra sintaxis, aunque tenga algunas diferencias de comportamiento.</a:t>
            </a:r>
            <a:endParaRPr b="0" i="0" sz="2000" u="none" cap="none" strike="noStrike">
              <a:solidFill>
                <a:schemeClr val="dk1"/>
              </a:solidFill>
              <a:highlight>
                <a:srgbClr val="FFFFFF"/>
              </a:highlight>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rgbClr val="000000"/>
              </a:buClr>
              <a:buSzPts val="2000"/>
              <a:buFont typeface="Arial"/>
              <a:buNone/>
            </a:pPr>
            <a:r>
              <a:t/>
            </a:r>
            <a:endParaRPr b="0" i="0" sz="2000" u="none" cap="none" strike="noStrike">
              <a:solidFill>
                <a:schemeClr val="dk1"/>
              </a:solidFill>
              <a:highlight>
                <a:srgbClr val="FFFFFF"/>
              </a:highlight>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rgbClr val="000000"/>
              </a:buClr>
              <a:buSzPts val="2000"/>
              <a:buFont typeface="Arial"/>
              <a:buNone/>
            </a:pPr>
            <a:r>
              <a:t/>
            </a:r>
            <a:endParaRPr b="0" i="0" sz="2000" u="none" cap="none" strike="noStrike">
              <a:solidFill>
                <a:schemeClr val="dk1"/>
              </a:solidFill>
              <a:highlight>
                <a:srgbClr val="FFFFFF"/>
              </a:highlight>
              <a:latin typeface="Helvetica Neue Light"/>
              <a:ea typeface="Helvetica Neue Light"/>
              <a:cs typeface="Helvetica Neue Light"/>
              <a:sym typeface="Helvetica Neue Light"/>
            </a:endParaRPr>
          </a:p>
        </p:txBody>
      </p:sp>
      <p:pic>
        <p:nvPicPr>
          <p:cNvPr id="523" name="Google Shape;523;p70"/>
          <p:cNvPicPr preferRelativeResize="0"/>
          <p:nvPr/>
        </p:nvPicPr>
        <p:blipFill rotWithShape="1">
          <a:blip r:embed="rId4">
            <a:alphaModFix/>
          </a:blip>
          <a:srcRect b="0" l="0" r="0" t="0"/>
          <a:stretch/>
        </p:blipFill>
        <p:spPr>
          <a:xfrm>
            <a:off x="2571650" y="3670525"/>
            <a:ext cx="4000688" cy="98910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7" name="Shape 527"/>
        <p:cNvGrpSpPr/>
        <p:nvPr/>
      </p:nvGrpSpPr>
      <p:grpSpPr>
        <a:xfrm>
          <a:off x="0" y="0"/>
          <a:ext cx="0" cy="0"/>
          <a:chOff x="0" y="0"/>
          <a:chExt cx="0" cy="0"/>
        </a:xfrm>
      </p:grpSpPr>
      <p:sp>
        <p:nvSpPr>
          <p:cNvPr id="528" name="Google Shape;528;p71"/>
          <p:cNvSpPr txBox="1"/>
          <p:nvPr/>
        </p:nvSpPr>
        <p:spPr>
          <a:xfrm>
            <a:off x="4291275" y="1131800"/>
            <a:ext cx="4698000" cy="33486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2000"/>
              <a:buFont typeface="Arial"/>
              <a:buNone/>
            </a:pPr>
            <a:r>
              <a:rPr b="0" i="0" lang="es-419" sz="2000" u="none" cap="none" strike="noStrike">
                <a:solidFill>
                  <a:schemeClr val="dk1"/>
                </a:solidFill>
                <a:highlight>
                  <a:srgbClr val="FFFFFF"/>
                </a:highlight>
                <a:latin typeface="Helvetica Neue Light"/>
                <a:ea typeface="Helvetica Neue Light"/>
                <a:cs typeface="Helvetica Neue Light"/>
                <a:sym typeface="Helvetica Neue Light"/>
              </a:rPr>
              <a:t>En muchas convenciones </a:t>
            </a:r>
            <a:r>
              <a:rPr b="1" i="0" lang="es-419" sz="1800" u="none" cap="none" strike="noStrike">
                <a:solidFill>
                  <a:schemeClr val="dk1"/>
                </a:solidFill>
                <a:highlight>
                  <a:srgbClr val="FFFFFF"/>
                </a:highlight>
                <a:latin typeface="Courier New"/>
                <a:ea typeface="Courier New"/>
                <a:cs typeface="Courier New"/>
                <a:sym typeface="Courier New"/>
              </a:rPr>
              <a:t>null</a:t>
            </a:r>
            <a:r>
              <a:rPr b="0" i="0" lang="es-419" sz="2000" u="none" cap="none" strike="noStrike">
                <a:solidFill>
                  <a:schemeClr val="dk1"/>
                </a:solidFill>
                <a:highlight>
                  <a:srgbClr val="FFFFFF"/>
                </a:highlight>
                <a:latin typeface="Helvetica Neue Light"/>
                <a:ea typeface="Helvetica Neue Light"/>
                <a:cs typeface="Helvetica Neue Light"/>
                <a:sym typeface="Helvetica Neue Light"/>
              </a:rPr>
              <a:t> es considerado como algo explícito de un valor que </a:t>
            </a:r>
            <a:r>
              <a:rPr b="1" i="0" lang="es-419" sz="2000" u="none" cap="none" strike="noStrike">
                <a:solidFill>
                  <a:schemeClr val="dk1"/>
                </a:solidFill>
                <a:highlight>
                  <a:srgbClr val="FFFFFF"/>
                </a:highlight>
                <a:latin typeface="Helvetica Neue"/>
                <a:ea typeface="Helvetica Neue"/>
                <a:cs typeface="Helvetica Neue"/>
                <a:sym typeface="Helvetica Neue"/>
              </a:rPr>
              <a:t>es la nada</a:t>
            </a:r>
            <a:r>
              <a:rPr b="0" i="0" lang="es-419" sz="2000" u="none" cap="none" strike="noStrike">
                <a:solidFill>
                  <a:schemeClr val="dk1"/>
                </a:solidFill>
                <a:highlight>
                  <a:srgbClr val="FFFFFF"/>
                </a:highlight>
                <a:latin typeface="Helvetica Neue Light"/>
                <a:ea typeface="Helvetica Neue Light"/>
                <a:cs typeface="Helvetica Neue Light"/>
                <a:sym typeface="Helvetica Neue Light"/>
              </a:rPr>
              <a:t>. Mientras que al </a:t>
            </a:r>
            <a:r>
              <a:rPr b="1" i="0" lang="es-419" sz="1800" u="none" cap="none" strike="noStrike">
                <a:solidFill>
                  <a:schemeClr val="dk1"/>
                </a:solidFill>
                <a:highlight>
                  <a:srgbClr val="FFFFFF"/>
                </a:highlight>
                <a:latin typeface="Courier New"/>
                <a:ea typeface="Courier New"/>
                <a:cs typeface="Courier New"/>
                <a:sym typeface="Courier New"/>
              </a:rPr>
              <a:t>undefined</a:t>
            </a:r>
            <a:r>
              <a:rPr b="0" i="0" lang="es-419" sz="1800" u="none" cap="none" strike="noStrike">
                <a:solidFill>
                  <a:schemeClr val="dk1"/>
                </a:solidFill>
                <a:highlight>
                  <a:srgbClr val="FFFFFF"/>
                </a:highlight>
                <a:latin typeface="Courier New"/>
                <a:ea typeface="Courier New"/>
                <a:cs typeface="Courier New"/>
                <a:sym typeface="Courier New"/>
              </a:rPr>
              <a:t> </a:t>
            </a:r>
            <a:r>
              <a:rPr b="0" i="0" lang="es-419" sz="2000" u="none" cap="none" strike="noStrike">
                <a:solidFill>
                  <a:schemeClr val="dk1"/>
                </a:solidFill>
                <a:highlight>
                  <a:srgbClr val="FFFFFF"/>
                </a:highlight>
                <a:latin typeface="Helvetica Neue Light"/>
                <a:ea typeface="Helvetica Neue Light"/>
                <a:cs typeface="Helvetica Neue Light"/>
                <a:sym typeface="Helvetica Neue Light"/>
              </a:rPr>
              <a:t>se lo considera como un valor que aún no se puede inferir que es, cuando no pasamos un parámetro será </a:t>
            </a:r>
            <a:r>
              <a:rPr b="1" i="0" lang="es-419" sz="1800" u="none" cap="none" strike="noStrike">
                <a:solidFill>
                  <a:schemeClr val="dk1"/>
                </a:solidFill>
                <a:highlight>
                  <a:srgbClr val="FFFFFF"/>
                </a:highlight>
                <a:latin typeface="Courier New"/>
                <a:ea typeface="Courier New"/>
                <a:cs typeface="Courier New"/>
                <a:sym typeface="Courier New"/>
              </a:rPr>
              <a:t>undefined</a:t>
            </a:r>
            <a:r>
              <a:rPr b="0" i="0" lang="es-419" sz="1800" u="none" cap="none" strike="noStrike">
                <a:solidFill>
                  <a:schemeClr val="dk1"/>
                </a:solidFill>
                <a:highlight>
                  <a:srgbClr val="FFFFFF"/>
                </a:highlight>
                <a:latin typeface="Courier New"/>
                <a:ea typeface="Courier New"/>
                <a:cs typeface="Courier New"/>
                <a:sym typeface="Courier New"/>
              </a:rPr>
              <a:t> </a:t>
            </a:r>
            <a:r>
              <a:rPr b="0" i="0" lang="es-419" sz="2000" u="none" cap="none" strike="noStrike">
                <a:solidFill>
                  <a:schemeClr val="dk1"/>
                </a:solidFill>
                <a:highlight>
                  <a:srgbClr val="FFFFFF"/>
                </a:highlight>
                <a:latin typeface="Helvetica Neue Light"/>
                <a:ea typeface="Helvetica Neue Light"/>
                <a:cs typeface="Helvetica Neue Light"/>
                <a:sym typeface="Helvetica Neue Light"/>
              </a:rPr>
              <a:t>(indefinido)</a:t>
            </a:r>
            <a:endParaRPr b="0" i="0" sz="2000" u="none" cap="none" strike="noStrike">
              <a:solidFill>
                <a:schemeClr val="dk1"/>
              </a:solidFill>
              <a:highlight>
                <a:srgbClr val="FFFFFF"/>
              </a:highlight>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rgbClr val="000000"/>
              </a:buClr>
              <a:buSzPts val="2000"/>
              <a:buFont typeface="Arial"/>
              <a:buNone/>
            </a:pPr>
            <a:r>
              <a:t/>
            </a:r>
            <a:endParaRPr b="0" i="0" sz="2000" u="none" cap="none" strike="noStrike">
              <a:solidFill>
                <a:schemeClr val="dk1"/>
              </a:solidFill>
              <a:highlight>
                <a:srgbClr val="FFFFFF"/>
              </a:highlight>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rgbClr val="000000"/>
              </a:buClr>
              <a:buSzPts val="2000"/>
              <a:buFont typeface="Arial"/>
              <a:buNone/>
            </a:pPr>
            <a:r>
              <a:rPr b="0" i="0" lang="es-419" sz="2000" u="none" cap="none" strike="noStrike">
                <a:solidFill>
                  <a:schemeClr val="dk1"/>
                </a:solidFill>
                <a:highlight>
                  <a:srgbClr val="FFFFFF"/>
                </a:highlight>
                <a:latin typeface="Helvetica Neue Light"/>
                <a:ea typeface="Helvetica Neue Light"/>
                <a:cs typeface="Helvetica Neue Light"/>
                <a:sym typeface="Helvetica Neue Light"/>
              </a:rPr>
              <a:t>Dicho esto, si le paso </a:t>
            </a:r>
            <a:r>
              <a:rPr b="1" i="0" lang="es-419" sz="1800" u="none" cap="none" strike="noStrike">
                <a:solidFill>
                  <a:schemeClr val="dk1"/>
                </a:solidFill>
                <a:highlight>
                  <a:srgbClr val="FFFFFF"/>
                </a:highlight>
                <a:latin typeface="Courier New"/>
                <a:ea typeface="Courier New"/>
                <a:cs typeface="Courier New"/>
                <a:sym typeface="Courier New"/>
              </a:rPr>
              <a:t>null </a:t>
            </a:r>
            <a:r>
              <a:rPr b="0" i="0" lang="es-419" sz="2000" u="none" cap="none" strike="noStrike">
                <a:solidFill>
                  <a:schemeClr val="dk1"/>
                </a:solidFill>
                <a:highlight>
                  <a:srgbClr val="FFFFFF"/>
                </a:highlight>
                <a:latin typeface="Helvetica Neue Light"/>
                <a:ea typeface="Helvetica Neue Light"/>
                <a:cs typeface="Helvetica Neue Light"/>
                <a:sym typeface="Helvetica Neue Light"/>
              </a:rPr>
              <a:t>a </a:t>
            </a:r>
            <a:r>
              <a:rPr b="1" i="0" lang="es-419" sz="1800" u="none" cap="none" strike="noStrike">
                <a:solidFill>
                  <a:schemeClr val="dk1"/>
                </a:solidFill>
                <a:highlight>
                  <a:srgbClr val="FFFFFF"/>
                </a:highlight>
                <a:latin typeface="Courier New"/>
                <a:ea typeface="Courier New"/>
                <a:cs typeface="Courier New"/>
                <a:sym typeface="Courier New"/>
              </a:rPr>
              <a:t>function</a:t>
            </a:r>
            <a:r>
              <a:rPr b="0" i="0" lang="es-419" sz="2000" u="none" cap="none" strike="noStrike">
                <a:solidFill>
                  <a:schemeClr val="dk1"/>
                </a:solidFill>
                <a:highlight>
                  <a:srgbClr val="FFFFFF"/>
                </a:highlight>
                <a:latin typeface="Helvetica Neue Light"/>
                <a:ea typeface="Helvetica Neue Light"/>
                <a:cs typeface="Helvetica Neue Light"/>
                <a:sym typeface="Helvetica Neue Light"/>
              </a:rPr>
              <a:t>, ¡el valor por defecto no se aplicará!</a:t>
            </a:r>
            <a:endParaRPr b="0" i="0" sz="2000" u="none" cap="none" strike="noStrike">
              <a:solidFill>
                <a:schemeClr val="dk1"/>
              </a:solidFill>
              <a:highlight>
                <a:srgbClr val="FFFFFF"/>
              </a:highlight>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rgbClr val="000000"/>
              </a:buClr>
              <a:buSzPts val="2000"/>
              <a:buFont typeface="Arial"/>
              <a:buNone/>
            </a:pPr>
            <a:r>
              <a:t/>
            </a:r>
            <a:endParaRPr b="0" i="0" sz="2000" u="none" cap="none" strike="noStrike">
              <a:solidFill>
                <a:schemeClr val="dk1"/>
              </a:solidFill>
              <a:highlight>
                <a:srgbClr val="FFFFFF"/>
              </a:highlight>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rgbClr val="000000"/>
              </a:buClr>
              <a:buSzPts val="2000"/>
              <a:buFont typeface="Arial"/>
              <a:buNone/>
            </a:pPr>
            <a:r>
              <a:t/>
            </a:r>
            <a:endParaRPr b="0" i="0" sz="2000" u="none" cap="none" strike="noStrike">
              <a:solidFill>
                <a:schemeClr val="dk1"/>
              </a:solidFill>
              <a:highlight>
                <a:srgbClr val="FFFFFF"/>
              </a:highlight>
              <a:latin typeface="Helvetica Neue Light"/>
              <a:ea typeface="Helvetica Neue Light"/>
              <a:cs typeface="Helvetica Neue Light"/>
              <a:sym typeface="Helvetica Neue Light"/>
            </a:endParaRPr>
          </a:p>
        </p:txBody>
      </p:sp>
      <p:sp>
        <p:nvSpPr>
          <p:cNvPr id="529" name="Google Shape;529;p71"/>
          <p:cNvSpPr txBox="1"/>
          <p:nvPr/>
        </p:nvSpPr>
        <p:spPr>
          <a:xfrm>
            <a:off x="1372950" y="301550"/>
            <a:ext cx="6398100" cy="576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1" lang="es-419" sz="3000" u="none" cap="none" strike="noStrike">
                <a:solidFill>
                  <a:srgbClr val="000000"/>
                </a:solidFill>
                <a:latin typeface="Anton"/>
                <a:ea typeface="Anton"/>
                <a:cs typeface="Anton"/>
                <a:sym typeface="Anton"/>
              </a:rPr>
              <a:t>VALORES POR DEFECTO: ¡CUIDADO!</a:t>
            </a:r>
            <a:endParaRPr b="0" i="1" sz="3000" u="none" cap="none" strike="noStrike">
              <a:solidFill>
                <a:srgbClr val="000000"/>
              </a:solidFill>
              <a:latin typeface="Anton"/>
              <a:ea typeface="Anton"/>
              <a:cs typeface="Anton"/>
              <a:sym typeface="Anton"/>
            </a:endParaRPr>
          </a:p>
          <a:p>
            <a:pPr indent="0" lvl="0" marL="0" marR="0" rtl="0" algn="ctr">
              <a:lnSpc>
                <a:spcPct val="100000"/>
              </a:lnSpc>
              <a:spcBef>
                <a:spcPts val="0"/>
              </a:spcBef>
              <a:spcAft>
                <a:spcPts val="0"/>
              </a:spcAft>
              <a:buClr>
                <a:srgbClr val="000000"/>
              </a:buClr>
              <a:buSzPts val="3000"/>
              <a:buFont typeface="Arial"/>
              <a:buNone/>
            </a:pPr>
            <a:r>
              <a:t/>
            </a:r>
            <a:endParaRPr b="0" i="1" sz="3000" u="none" cap="none" strike="noStrike">
              <a:solidFill>
                <a:srgbClr val="000000"/>
              </a:solidFill>
              <a:latin typeface="Anton"/>
              <a:ea typeface="Anton"/>
              <a:cs typeface="Anton"/>
              <a:sym typeface="Anton"/>
            </a:endParaRPr>
          </a:p>
          <a:p>
            <a:pPr indent="0" lvl="0" marL="0" marR="0" rtl="0" algn="ctr">
              <a:lnSpc>
                <a:spcPct val="100000"/>
              </a:lnSpc>
              <a:spcBef>
                <a:spcPts val="0"/>
              </a:spcBef>
              <a:spcAft>
                <a:spcPts val="0"/>
              </a:spcAft>
              <a:buClr>
                <a:srgbClr val="000000"/>
              </a:buClr>
              <a:buSzPts val="3000"/>
              <a:buFont typeface="Arial"/>
              <a:buNone/>
            </a:pPr>
            <a:r>
              <a:t/>
            </a:r>
            <a:endParaRPr b="0" i="1" sz="3000" u="none" cap="none" strike="noStrike">
              <a:solidFill>
                <a:srgbClr val="000000"/>
              </a:solidFill>
              <a:latin typeface="Anton"/>
              <a:ea typeface="Anton"/>
              <a:cs typeface="Anton"/>
              <a:sym typeface="Anton"/>
            </a:endParaRPr>
          </a:p>
        </p:txBody>
      </p:sp>
      <p:pic>
        <p:nvPicPr>
          <p:cNvPr id="530" name="Google Shape;530;p71"/>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531" name="Google Shape;531;p71"/>
          <p:cNvPicPr preferRelativeResize="0"/>
          <p:nvPr/>
        </p:nvPicPr>
        <p:blipFill rotWithShape="1">
          <a:blip r:embed="rId4">
            <a:alphaModFix/>
          </a:blip>
          <a:srcRect b="0" l="0" r="0" t="0"/>
          <a:stretch/>
        </p:blipFill>
        <p:spPr>
          <a:xfrm>
            <a:off x="439788" y="3188075"/>
            <a:ext cx="3318435" cy="1566300"/>
          </a:xfrm>
          <a:prstGeom prst="rect">
            <a:avLst/>
          </a:prstGeom>
          <a:noFill/>
          <a:ln>
            <a:noFill/>
          </a:ln>
        </p:spPr>
      </p:pic>
      <p:pic>
        <p:nvPicPr>
          <p:cNvPr id="532" name="Google Shape;532;p71"/>
          <p:cNvPicPr preferRelativeResize="0"/>
          <p:nvPr/>
        </p:nvPicPr>
        <p:blipFill rotWithShape="1">
          <a:blip r:embed="rId5">
            <a:alphaModFix/>
          </a:blip>
          <a:srcRect b="0" l="0" r="0" t="0"/>
          <a:stretch/>
        </p:blipFill>
        <p:spPr>
          <a:xfrm>
            <a:off x="143200" y="1013350"/>
            <a:ext cx="4148076" cy="19571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8"/>
                                        </p:tgtEl>
                                        <p:attrNameLst>
                                          <p:attrName>style.visibility</p:attrName>
                                        </p:attrNameLst>
                                      </p:cBhvr>
                                      <p:to>
                                        <p:strVal val="visible"/>
                                      </p:to>
                                    </p:set>
                                    <p:animEffect filter="fade" transition="in">
                                      <p:cBhvr>
                                        <p:cTn dur="1"/>
                                        <p:tgtEl>
                                          <p:spTgt spid="52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1"/>
                                        </p:tgtEl>
                                        <p:attrNameLst>
                                          <p:attrName>style.visibility</p:attrName>
                                        </p:attrNameLst>
                                      </p:cBhvr>
                                      <p:to>
                                        <p:strVal val="visible"/>
                                      </p:to>
                                    </p:set>
                                    <p:animEffect filter="fade" transition="in">
                                      <p:cBhvr>
                                        <p:cTn dur="1000"/>
                                        <p:tgtEl>
                                          <p:spTgt spid="53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6" name="Shape 536"/>
        <p:cNvGrpSpPr/>
        <p:nvPr/>
      </p:nvGrpSpPr>
      <p:grpSpPr>
        <a:xfrm>
          <a:off x="0" y="0"/>
          <a:ext cx="0" cy="0"/>
          <a:chOff x="0" y="0"/>
          <a:chExt cx="0" cy="0"/>
        </a:xfrm>
      </p:grpSpPr>
      <p:sp>
        <p:nvSpPr>
          <p:cNvPr id="537" name="Google Shape;537;p72"/>
          <p:cNvSpPr txBox="1"/>
          <p:nvPr/>
        </p:nvSpPr>
        <p:spPr>
          <a:xfrm>
            <a:off x="0" y="954000"/>
            <a:ext cx="9144000" cy="24444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000"/>
              <a:buFont typeface="Arial"/>
              <a:buNone/>
            </a:pPr>
            <a:r>
              <a:rPr b="0" i="0" lang="es-419" sz="2000" u="none" cap="none" strike="noStrike">
                <a:solidFill>
                  <a:schemeClr val="dk1"/>
                </a:solidFill>
                <a:highlight>
                  <a:srgbClr val="FFFFFF"/>
                </a:highlight>
                <a:latin typeface="Helvetica Neue Light"/>
                <a:ea typeface="Helvetica Neue Light"/>
                <a:cs typeface="Helvetica Neue Light"/>
                <a:sym typeface="Helvetica Neue Light"/>
              </a:rPr>
              <a:t>Ahora JavaScript se empieza a parecer a lenguajes como Python o Ruby. </a:t>
            </a:r>
            <a:r>
              <a:rPr b="1" i="0" lang="es-419" sz="2000" u="none" cap="none" strike="noStrike">
                <a:solidFill>
                  <a:schemeClr val="dk1"/>
                </a:solidFill>
                <a:highlight>
                  <a:srgbClr val="FFFFFF"/>
                </a:highlight>
                <a:latin typeface="Helvetica Neue"/>
                <a:ea typeface="Helvetica Neue"/>
                <a:cs typeface="Helvetica Neue"/>
                <a:sym typeface="Helvetica Neue"/>
              </a:rPr>
              <a:t>Llamamos a las funciones desde los propios Scripts</a:t>
            </a:r>
            <a:r>
              <a:rPr b="0" i="0" lang="es-419" sz="2000" u="none" cap="none" strike="noStrike">
                <a:solidFill>
                  <a:schemeClr val="dk1"/>
                </a:solidFill>
                <a:highlight>
                  <a:srgbClr val="FFFFFF"/>
                </a:highlight>
                <a:latin typeface="Helvetica Neue Light"/>
                <a:ea typeface="Helvetica Neue Light"/>
                <a:cs typeface="Helvetica Neue Light"/>
                <a:sym typeface="Helvetica Neue Light"/>
              </a:rPr>
              <a:t>, sin tener que importarlos en el HTML si usamos JavaScript en el navegador.</a:t>
            </a:r>
            <a:endParaRPr b="0" i="0" sz="2000" u="none" cap="none" strike="noStrike">
              <a:solidFill>
                <a:schemeClr val="dk1"/>
              </a:solidFill>
              <a:highlight>
                <a:srgbClr val="FFFFFF"/>
              </a:highlight>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2000"/>
              <a:buFont typeface="Arial"/>
              <a:buNone/>
            </a:pPr>
            <a:r>
              <a:t/>
            </a:r>
            <a:endParaRPr b="0" i="0" sz="2000" u="none" cap="none" strike="noStrike">
              <a:solidFill>
                <a:schemeClr val="dk1"/>
              </a:solidFill>
              <a:highlight>
                <a:srgbClr val="FFFFFF"/>
              </a:highlight>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2000"/>
              <a:buFont typeface="Arial"/>
              <a:buNone/>
            </a:pPr>
            <a:r>
              <a:t/>
            </a:r>
            <a:endParaRPr b="0" i="0" sz="2000" u="none" cap="none" strike="noStrike">
              <a:solidFill>
                <a:schemeClr val="dk1"/>
              </a:solidFill>
              <a:highlight>
                <a:srgbClr val="FFFFFF"/>
              </a:highlight>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2000"/>
              <a:buFont typeface="Arial"/>
              <a:buNone/>
            </a:pPr>
            <a:r>
              <a:t/>
            </a:r>
            <a:endParaRPr b="0" i="0" sz="2000" u="none" cap="none" strike="noStrike">
              <a:solidFill>
                <a:schemeClr val="dk1"/>
              </a:solidFill>
              <a:highlight>
                <a:srgbClr val="FFFFFF"/>
              </a:highlight>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rgbClr val="000000"/>
              </a:buClr>
              <a:buSzPts val="2000"/>
              <a:buFont typeface="Arial"/>
              <a:buNone/>
            </a:pPr>
            <a:r>
              <a:t/>
            </a:r>
            <a:endParaRPr b="0" i="0" sz="2000" u="none" cap="none" strike="noStrike">
              <a:solidFill>
                <a:schemeClr val="dk1"/>
              </a:solidFill>
              <a:highlight>
                <a:srgbClr val="FFFFFF"/>
              </a:highlight>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2000"/>
              <a:buFont typeface="Arial"/>
              <a:buNone/>
            </a:pPr>
            <a:r>
              <a:rPr b="0" i="0" lang="es-419" sz="2000" u="none" cap="none" strike="noStrike">
                <a:solidFill>
                  <a:schemeClr val="dk1"/>
                </a:solidFill>
                <a:highlight>
                  <a:srgbClr val="FFFFFF"/>
                </a:highlight>
                <a:latin typeface="Helvetica Neue Light"/>
                <a:ea typeface="Helvetica Neue Light"/>
                <a:cs typeface="Helvetica Neue Light"/>
                <a:sym typeface="Helvetica Neue Light"/>
              </a:rPr>
              <a:t>Y para importar en otro fichero:</a:t>
            </a:r>
            <a:endParaRPr b="0" i="0" sz="2000" u="none" cap="none" strike="noStrike">
              <a:solidFill>
                <a:schemeClr val="dk1"/>
              </a:solidFill>
              <a:highlight>
                <a:srgbClr val="FFFFFF"/>
              </a:highlight>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2000"/>
              <a:buFont typeface="Arial"/>
              <a:buNone/>
            </a:pPr>
            <a:r>
              <a:t/>
            </a:r>
            <a:endParaRPr b="0" i="0" sz="2000" u="none" cap="none" strike="noStrike">
              <a:solidFill>
                <a:schemeClr val="dk1"/>
              </a:solidFill>
              <a:highlight>
                <a:srgbClr val="FFFFFF"/>
              </a:highlight>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rgbClr val="000000"/>
              </a:buClr>
              <a:buSzPts val="2000"/>
              <a:buFont typeface="Arial"/>
              <a:buNone/>
            </a:pPr>
            <a:r>
              <a:t/>
            </a:r>
            <a:endParaRPr b="0" i="0" sz="2000" u="none" cap="none" strike="noStrike">
              <a:solidFill>
                <a:schemeClr val="dk1"/>
              </a:solidFill>
              <a:highlight>
                <a:srgbClr val="FFFFFF"/>
              </a:highlight>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rgbClr val="000000"/>
              </a:buClr>
              <a:buSzPts val="2000"/>
              <a:buFont typeface="Arial"/>
              <a:buNone/>
            </a:pPr>
            <a:r>
              <a:t/>
            </a:r>
            <a:endParaRPr b="0" i="0" sz="2000" u="none" cap="none" strike="noStrike">
              <a:solidFill>
                <a:schemeClr val="dk1"/>
              </a:solidFill>
              <a:highlight>
                <a:srgbClr val="FFFFFF"/>
              </a:highlight>
              <a:latin typeface="Helvetica Neue Light"/>
              <a:ea typeface="Helvetica Neue Light"/>
              <a:cs typeface="Helvetica Neue Light"/>
              <a:sym typeface="Helvetica Neue Light"/>
            </a:endParaRPr>
          </a:p>
        </p:txBody>
      </p:sp>
      <p:sp>
        <p:nvSpPr>
          <p:cNvPr id="538" name="Google Shape;538;p72"/>
          <p:cNvSpPr txBox="1"/>
          <p:nvPr/>
        </p:nvSpPr>
        <p:spPr>
          <a:xfrm>
            <a:off x="2183550" y="400475"/>
            <a:ext cx="4776900" cy="989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1" lang="es-419" sz="3000" u="none" cap="none" strike="noStrike">
                <a:solidFill>
                  <a:srgbClr val="000000"/>
                </a:solidFill>
                <a:latin typeface="Anton"/>
                <a:ea typeface="Anton"/>
                <a:cs typeface="Anton"/>
                <a:sym typeface="Anton"/>
              </a:rPr>
              <a:t>MÓDULOS</a:t>
            </a:r>
            <a:endParaRPr b="0" i="1" sz="3000" u="none" cap="none" strike="noStrike">
              <a:solidFill>
                <a:srgbClr val="000000"/>
              </a:solidFill>
              <a:latin typeface="Anton"/>
              <a:ea typeface="Anton"/>
              <a:cs typeface="Anton"/>
              <a:sym typeface="Anton"/>
            </a:endParaRPr>
          </a:p>
          <a:p>
            <a:pPr indent="0" lvl="0" marL="0" marR="0" rtl="0" algn="ctr">
              <a:lnSpc>
                <a:spcPct val="100000"/>
              </a:lnSpc>
              <a:spcBef>
                <a:spcPts val="0"/>
              </a:spcBef>
              <a:spcAft>
                <a:spcPts val="0"/>
              </a:spcAft>
              <a:buClr>
                <a:srgbClr val="000000"/>
              </a:buClr>
              <a:buSzPts val="2600"/>
              <a:buFont typeface="Arial"/>
              <a:buNone/>
            </a:pPr>
            <a:r>
              <a:t/>
            </a:r>
            <a:endParaRPr b="0" i="1" sz="2600" u="none" cap="none" strike="noStrike">
              <a:solidFill>
                <a:srgbClr val="000000"/>
              </a:solidFill>
              <a:latin typeface="Anton"/>
              <a:ea typeface="Anton"/>
              <a:cs typeface="Anton"/>
              <a:sym typeface="Anton"/>
            </a:endParaRPr>
          </a:p>
          <a:p>
            <a:pPr indent="0" lvl="0" marL="0" marR="0" rtl="0" algn="ctr">
              <a:lnSpc>
                <a:spcPct val="100000"/>
              </a:lnSpc>
              <a:spcBef>
                <a:spcPts val="0"/>
              </a:spcBef>
              <a:spcAft>
                <a:spcPts val="0"/>
              </a:spcAft>
              <a:buClr>
                <a:srgbClr val="000000"/>
              </a:buClr>
              <a:buSzPts val="2600"/>
              <a:buFont typeface="Arial"/>
              <a:buNone/>
            </a:pPr>
            <a:r>
              <a:t/>
            </a:r>
            <a:endParaRPr b="0" i="1" sz="2600" u="none" cap="none" strike="noStrike">
              <a:solidFill>
                <a:srgbClr val="000000"/>
              </a:solidFill>
              <a:latin typeface="Anton"/>
              <a:ea typeface="Anton"/>
              <a:cs typeface="Anton"/>
              <a:sym typeface="Anton"/>
            </a:endParaRPr>
          </a:p>
        </p:txBody>
      </p:sp>
      <p:pic>
        <p:nvPicPr>
          <p:cNvPr id="539" name="Google Shape;539;p72"/>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540" name="Google Shape;540;p72"/>
          <p:cNvPicPr preferRelativeResize="0"/>
          <p:nvPr/>
        </p:nvPicPr>
        <p:blipFill rotWithShape="1">
          <a:blip r:embed="rId4">
            <a:alphaModFix/>
          </a:blip>
          <a:srcRect b="0" l="0" r="0" t="0"/>
          <a:stretch/>
        </p:blipFill>
        <p:spPr>
          <a:xfrm>
            <a:off x="2713086" y="2084775"/>
            <a:ext cx="3717825" cy="1205275"/>
          </a:xfrm>
          <a:prstGeom prst="rect">
            <a:avLst/>
          </a:prstGeom>
          <a:noFill/>
          <a:ln>
            <a:noFill/>
          </a:ln>
        </p:spPr>
      </p:pic>
      <p:pic>
        <p:nvPicPr>
          <p:cNvPr id="541" name="Google Shape;541;p72"/>
          <p:cNvPicPr preferRelativeResize="0"/>
          <p:nvPr/>
        </p:nvPicPr>
        <p:blipFill rotWithShape="1">
          <a:blip r:embed="rId5">
            <a:alphaModFix/>
          </a:blip>
          <a:srcRect b="0" l="0" r="0" t="0"/>
          <a:stretch/>
        </p:blipFill>
        <p:spPr>
          <a:xfrm>
            <a:off x="2841237" y="3849400"/>
            <a:ext cx="3461510" cy="1205275"/>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5" name="Shape 545"/>
        <p:cNvGrpSpPr/>
        <p:nvPr/>
      </p:nvGrpSpPr>
      <p:grpSpPr>
        <a:xfrm>
          <a:off x="0" y="0"/>
          <a:ext cx="0" cy="0"/>
          <a:chOff x="0" y="0"/>
          <a:chExt cx="0" cy="0"/>
        </a:xfrm>
      </p:grpSpPr>
      <p:sp>
        <p:nvSpPr>
          <p:cNvPr id="546" name="Google Shape;546;p73"/>
          <p:cNvSpPr txBox="1"/>
          <p:nvPr/>
        </p:nvSpPr>
        <p:spPr>
          <a:xfrm>
            <a:off x="705850" y="1850538"/>
            <a:ext cx="3740100" cy="16746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2000"/>
              <a:buFont typeface="Arial"/>
              <a:buNone/>
            </a:pPr>
            <a:r>
              <a:rPr b="0" i="0" lang="es-419" sz="2000" u="none" cap="none" strike="noStrike">
                <a:solidFill>
                  <a:schemeClr val="dk1"/>
                </a:solidFill>
                <a:highlight>
                  <a:srgbClr val="FFFFFF"/>
                </a:highlight>
                <a:latin typeface="Helvetica Neue Light"/>
                <a:ea typeface="Helvetica Neue Light"/>
                <a:cs typeface="Helvetica Neue Light"/>
                <a:sym typeface="Helvetica Neue Light"/>
              </a:rPr>
              <a:t>Y para importar en otro fichero:</a:t>
            </a:r>
            <a:endParaRPr b="0" i="0" sz="2000" u="none" cap="none" strike="noStrike">
              <a:solidFill>
                <a:schemeClr val="dk1"/>
              </a:solidFill>
              <a:highlight>
                <a:srgbClr val="FFFFFF"/>
              </a:highlight>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rgbClr val="000000"/>
              </a:buClr>
              <a:buSzPts val="2000"/>
              <a:buFont typeface="Arial"/>
              <a:buNone/>
            </a:pPr>
            <a:r>
              <a:t/>
            </a:r>
            <a:endParaRPr b="0" i="0" sz="2000" u="none" cap="none" strike="noStrike">
              <a:solidFill>
                <a:schemeClr val="dk1"/>
              </a:solidFill>
              <a:highlight>
                <a:srgbClr val="FFFFFF"/>
              </a:highlight>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rgbClr val="000000"/>
              </a:buClr>
              <a:buSzPts val="2000"/>
              <a:buFont typeface="Arial"/>
              <a:buNone/>
            </a:pPr>
            <a:r>
              <a:t/>
            </a:r>
            <a:endParaRPr b="0" i="0" sz="2000" u="none" cap="none" strike="noStrike">
              <a:solidFill>
                <a:schemeClr val="dk1"/>
              </a:solidFill>
              <a:highlight>
                <a:srgbClr val="FFFFFF"/>
              </a:highlight>
              <a:latin typeface="Helvetica Neue Light"/>
              <a:ea typeface="Helvetica Neue Light"/>
              <a:cs typeface="Helvetica Neue Light"/>
              <a:sym typeface="Helvetica Neue Light"/>
            </a:endParaRPr>
          </a:p>
        </p:txBody>
      </p:sp>
      <p:pic>
        <p:nvPicPr>
          <p:cNvPr id="547" name="Google Shape;547;p73"/>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548" name="Google Shape;548;p73"/>
          <p:cNvPicPr preferRelativeResize="0"/>
          <p:nvPr/>
        </p:nvPicPr>
        <p:blipFill rotWithShape="1">
          <a:blip r:embed="rId4">
            <a:alphaModFix/>
          </a:blip>
          <a:srcRect b="0" l="0" r="0" t="0"/>
          <a:stretch/>
        </p:blipFill>
        <p:spPr>
          <a:xfrm>
            <a:off x="4572000" y="1850550"/>
            <a:ext cx="4142525" cy="14424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07" name="Shape 107"/>
        <p:cNvGrpSpPr/>
        <p:nvPr/>
      </p:nvGrpSpPr>
      <p:grpSpPr>
        <a:xfrm>
          <a:off x="0" y="0"/>
          <a:ext cx="0" cy="0"/>
          <a:chOff x="0" y="0"/>
          <a:chExt cx="0" cy="0"/>
        </a:xfrm>
      </p:grpSpPr>
      <p:sp>
        <p:nvSpPr>
          <p:cNvPr id="108" name="Google Shape;108;p20"/>
          <p:cNvSpPr txBox="1"/>
          <p:nvPr>
            <p:ph type="ctrTitle"/>
          </p:nvPr>
        </p:nvSpPr>
        <p:spPr>
          <a:xfrm>
            <a:off x="2417500" y="564350"/>
            <a:ext cx="4487100" cy="7248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5200"/>
              <a:buNone/>
            </a:pPr>
            <a:r>
              <a:rPr i="1" lang="es-419" sz="3700">
                <a:solidFill>
                  <a:srgbClr val="000000"/>
                </a:solidFill>
                <a:latin typeface="Anton"/>
                <a:ea typeface="Anton"/>
                <a:cs typeface="Anton"/>
                <a:sym typeface="Anton"/>
              </a:rPr>
              <a:t>PROYECTO FINAL</a:t>
            </a:r>
            <a:endParaRPr b="1" i="1" sz="3000">
              <a:solidFill>
                <a:srgbClr val="000000"/>
              </a:solidFill>
              <a:latin typeface="Anton"/>
              <a:ea typeface="Anton"/>
              <a:cs typeface="Anton"/>
              <a:sym typeface="Anton"/>
            </a:endParaRPr>
          </a:p>
        </p:txBody>
      </p:sp>
      <p:sp>
        <p:nvSpPr>
          <p:cNvPr id="109" name="Google Shape;109;p20"/>
          <p:cNvSpPr txBox="1"/>
          <p:nvPr/>
        </p:nvSpPr>
        <p:spPr>
          <a:xfrm>
            <a:off x="847200" y="1425525"/>
            <a:ext cx="7449600" cy="34779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100"/>
              <a:buFont typeface="Arial"/>
              <a:buNone/>
            </a:pPr>
            <a:r>
              <a:rPr b="0" i="0" lang="es-419" sz="1700" u="none" cap="none" strike="noStrike">
                <a:solidFill>
                  <a:schemeClr val="dk1"/>
                </a:solidFill>
                <a:latin typeface="Helvetica Neue Light"/>
                <a:ea typeface="Helvetica Neue Light"/>
                <a:cs typeface="Helvetica Neue Light"/>
                <a:sym typeface="Helvetica Neue Light"/>
              </a:rPr>
              <a:t>El Proyecto Final se construye a partir de los </a:t>
            </a:r>
            <a:r>
              <a:rPr b="1" i="0" lang="es-419" sz="1700" u="none" cap="none" strike="noStrike">
                <a:solidFill>
                  <a:schemeClr val="dk1"/>
                </a:solidFill>
                <a:latin typeface="Helvetica Neue"/>
                <a:ea typeface="Helvetica Neue"/>
                <a:cs typeface="Helvetica Neue"/>
                <a:sym typeface="Helvetica Neue"/>
              </a:rPr>
              <a:t>desafíos</a:t>
            </a:r>
            <a:r>
              <a:rPr b="0" i="0" lang="es-419" sz="1700" u="none" cap="none" strike="noStrike">
                <a:solidFill>
                  <a:schemeClr val="dk1"/>
                </a:solidFill>
                <a:latin typeface="Helvetica Neue Light"/>
                <a:ea typeface="Helvetica Neue Light"/>
                <a:cs typeface="Helvetica Neue Light"/>
                <a:sym typeface="Helvetica Neue Light"/>
              </a:rPr>
              <a:t> que se realizan clase a clase. Se va creando a medida que el estudiante sube los desafíos entregables a nuestra plataforma.</a:t>
            </a:r>
            <a:endParaRPr b="0" i="0" sz="1700" u="none" cap="none" strike="noStrike">
              <a:solidFill>
                <a:schemeClr val="dk1"/>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chemeClr val="dk1"/>
              </a:buClr>
              <a:buSzPts val="1100"/>
              <a:buFont typeface="Arial"/>
              <a:buNone/>
            </a:pPr>
            <a:r>
              <a:t/>
            </a:r>
            <a:endParaRPr b="0" i="0" sz="1700" u="none" cap="none" strike="noStrike">
              <a:solidFill>
                <a:schemeClr val="dk1"/>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1700"/>
              <a:buFont typeface="Arial"/>
              <a:buNone/>
            </a:pPr>
            <a:r>
              <a:rPr b="0" i="0" lang="es-419" sz="1700" u="none" cap="none" strike="noStrike">
                <a:solidFill>
                  <a:schemeClr val="dk1"/>
                </a:solidFill>
                <a:latin typeface="Helvetica Neue Light"/>
                <a:ea typeface="Helvetica Neue Light"/>
                <a:cs typeface="Helvetica Neue Light"/>
                <a:sym typeface="Helvetica Neue Light"/>
              </a:rPr>
              <a:t>El objetivo es que cada estudiante pueda utilizar su Proyecto Final como parte de su portfolio personal.</a:t>
            </a:r>
            <a:endParaRPr b="0" i="0" sz="1700" u="none" cap="none" strike="noStrike">
              <a:solidFill>
                <a:schemeClr val="dk1"/>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chemeClr val="dk1"/>
              </a:buClr>
              <a:buSzPts val="1100"/>
              <a:buFont typeface="Arial"/>
              <a:buNone/>
            </a:pPr>
            <a:r>
              <a:t/>
            </a:r>
            <a:endParaRPr b="0" i="0" sz="1700" u="none" cap="none" strike="noStrike">
              <a:solidFill>
                <a:schemeClr val="dk1"/>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1700"/>
              <a:buFont typeface="Arial"/>
              <a:buNone/>
            </a:pPr>
            <a:r>
              <a:rPr b="0" i="0" lang="es-419" sz="1700" u="none" cap="none" strike="noStrike">
                <a:solidFill>
                  <a:srgbClr val="000000"/>
                </a:solidFill>
                <a:latin typeface="Helvetica Neue Light"/>
                <a:ea typeface="Helvetica Neue Light"/>
                <a:cs typeface="Helvetica Neue Light"/>
                <a:sym typeface="Helvetica Neue Light"/>
              </a:rPr>
              <a:t>El </a:t>
            </a:r>
            <a:r>
              <a:rPr b="1" i="0" lang="es-419" sz="1700" u="none" cap="none" strike="noStrike">
                <a:solidFill>
                  <a:srgbClr val="000000"/>
                </a:solidFill>
                <a:latin typeface="Helvetica Neue"/>
                <a:ea typeface="Helvetica Neue"/>
                <a:cs typeface="Helvetica Neue"/>
                <a:sym typeface="Helvetica Neue"/>
              </a:rPr>
              <a:t>proyecto final</a:t>
            </a:r>
            <a:r>
              <a:rPr b="0" i="0" lang="es-419" sz="1700" u="none" cap="none" strike="noStrike">
                <a:solidFill>
                  <a:srgbClr val="000000"/>
                </a:solidFill>
                <a:latin typeface="Helvetica Neue Light"/>
                <a:ea typeface="Helvetica Neue Light"/>
                <a:cs typeface="Helvetica Neue Light"/>
                <a:sym typeface="Helvetica Neue Light"/>
              </a:rPr>
              <a:t> se debe subir a la plataforma la ante-última o última clase del curso. </a:t>
            </a:r>
            <a:r>
              <a:rPr b="0" i="1" lang="es-419" sz="1700" u="none" cap="none" strike="noStrike">
                <a:solidFill>
                  <a:srgbClr val="000000"/>
                </a:solidFill>
                <a:latin typeface="Helvetica Neue Light"/>
                <a:ea typeface="Helvetica Neue Light"/>
                <a:cs typeface="Helvetica Neue Light"/>
                <a:sym typeface="Helvetica Neue Light"/>
              </a:rPr>
              <a:t>En caso de no hacerlo tendrás 20 días a partir de la finalización del curso para cargarlo en la plataforma</a:t>
            </a:r>
            <a:r>
              <a:rPr b="0" i="0" lang="es-419" sz="1700" u="none" cap="none" strike="noStrike">
                <a:solidFill>
                  <a:srgbClr val="000000"/>
                </a:solidFill>
                <a:latin typeface="Helvetica Neue Light"/>
                <a:ea typeface="Helvetica Neue Light"/>
                <a:cs typeface="Helvetica Neue Light"/>
                <a:sym typeface="Helvetica Neue Light"/>
              </a:rPr>
              <a:t>. </a:t>
            </a:r>
            <a:r>
              <a:rPr b="0" i="1" lang="es-419" sz="1700" u="none" cap="none" strike="noStrike">
                <a:solidFill>
                  <a:srgbClr val="000000"/>
                </a:solidFill>
                <a:latin typeface="Helvetica Neue Light"/>
                <a:ea typeface="Helvetica Neue Light"/>
                <a:cs typeface="Helvetica Neue Light"/>
                <a:sym typeface="Helvetica Neue Light"/>
              </a:rPr>
              <a:t>Pasados esos días el botón de entrega se inhabilitará.</a:t>
            </a:r>
            <a:endParaRPr b="0" i="1" sz="1700" u="none" cap="none" strike="noStrike">
              <a:solidFill>
                <a:srgbClr val="000000"/>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1700"/>
              <a:buFont typeface="Arial"/>
              <a:buNone/>
            </a:pPr>
            <a:r>
              <a:t/>
            </a:r>
            <a:endParaRPr b="0" i="0" sz="1700" u="none" cap="none" strike="noStrike">
              <a:solidFill>
                <a:srgbClr val="000000"/>
              </a:solidFill>
              <a:latin typeface="Helvetica Neue Light"/>
              <a:ea typeface="Helvetica Neue Light"/>
              <a:cs typeface="Helvetica Neue Light"/>
              <a:sym typeface="Helvetica Neue Light"/>
            </a:endParaRPr>
          </a:p>
        </p:txBody>
      </p:sp>
      <p:pic>
        <p:nvPicPr>
          <p:cNvPr id="110" name="Google Shape;110;p20"/>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111" name="Google Shape;111;p20"/>
          <p:cNvPicPr preferRelativeResize="0"/>
          <p:nvPr/>
        </p:nvPicPr>
        <p:blipFill rotWithShape="1">
          <a:blip r:embed="rId4">
            <a:alphaModFix/>
          </a:blip>
          <a:srcRect b="0" l="0" r="0" t="0"/>
          <a:stretch/>
        </p:blipFill>
        <p:spPr>
          <a:xfrm>
            <a:off x="7300750" y="222475"/>
            <a:ext cx="1634174" cy="639850"/>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2" name="Shape 552"/>
        <p:cNvGrpSpPr/>
        <p:nvPr/>
      </p:nvGrpSpPr>
      <p:grpSpPr>
        <a:xfrm>
          <a:off x="0" y="0"/>
          <a:ext cx="0" cy="0"/>
          <a:chOff x="0" y="0"/>
          <a:chExt cx="0" cy="0"/>
        </a:xfrm>
      </p:grpSpPr>
      <p:sp>
        <p:nvSpPr>
          <p:cNvPr id="553" name="Google Shape;553;p74"/>
          <p:cNvSpPr txBox="1"/>
          <p:nvPr/>
        </p:nvSpPr>
        <p:spPr>
          <a:xfrm>
            <a:off x="705850" y="1850538"/>
            <a:ext cx="3740100" cy="16746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2000"/>
              <a:buFont typeface="Arial"/>
              <a:buNone/>
            </a:pPr>
            <a:r>
              <a:rPr b="0" i="0" lang="es-419" sz="2000" u="none" cap="none" strike="noStrike">
                <a:solidFill>
                  <a:schemeClr val="dk1"/>
                </a:solidFill>
                <a:highlight>
                  <a:srgbClr val="FFFFFF"/>
                </a:highlight>
                <a:latin typeface="Helvetica Neue Light"/>
                <a:ea typeface="Helvetica Neue Light"/>
                <a:cs typeface="Helvetica Neue Light"/>
                <a:sym typeface="Helvetica Neue Light"/>
              </a:rPr>
              <a:t>Y para importar en otro fichero:</a:t>
            </a:r>
            <a:endParaRPr b="0" i="0" sz="2000" u="none" cap="none" strike="noStrike">
              <a:solidFill>
                <a:schemeClr val="dk1"/>
              </a:solidFill>
              <a:highlight>
                <a:srgbClr val="FFFFFF"/>
              </a:highlight>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rgbClr val="000000"/>
              </a:buClr>
              <a:buSzPts val="2000"/>
              <a:buFont typeface="Arial"/>
              <a:buNone/>
            </a:pPr>
            <a:r>
              <a:t/>
            </a:r>
            <a:endParaRPr b="0" i="0" sz="2000" u="none" cap="none" strike="noStrike">
              <a:solidFill>
                <a:schemeClr val="dk1"/>
              </a:solidFill>
              <a:highlight>
                <a:srgbClr val="FFFFFF"/>
              </a:highlight>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rgbClr val="000000"/>
              </a:buClr>
              <a:buSzPts val="2000"/>
              <a:buFont typeface="Arial"/>
              <a:buNone/>
            </a:pPr>
            <a:r>
              <a:t/>
            </a:r>
            <a:endParaRPr b="0" i="0" sz="2000" u="none" cap="none" strike="noStrike">
              <a:solidFill>
                <a:schemeClr val="dk1"/>
              </a:solidFill>
              <a:highlight>
                <a:srgbClr val="FFFFFF"/>
              </a:highlight>
              <a:latin typeface="Helvetica Neue Light"/>
              <a:ea typeface="Helvetica Neue Light"/>
              <a:cs typeface="Helvetica Neue Light"/>
              <a:sym typeface="Helvetica Neue Light"/>
            </a:endParaRPr>
          </a:p>
        </p:txBody>
      </p:sp>
      <p:pic>
        <p:nvPicPr>
          <p:cNvPr id="554" name="Google Shape;554;p74"/>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555" name="Google Shape;555;p74"/>
          <p:cNvPicPr preferRelativeResize="0"/>
          <p:nvPr/>
        </p:nvPicPr>
        <p:blipFill rotWithShape="1">
          <a:blip r:embed="rId4">
            <a:alphaModFix/>
          </a:blip>
          <a:srcRect b="0" l="0" r="0" t="0"/>
          <a:stretch/>
        </p:blipFill>
        <p:spPr>
          <a:xfrm>
            <a:off x="4572000" y="1850550"/>
            <a:ext cx="4142525" cy="1442400"/>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59" name="Shape 559"/>
        <p:cNvGrpSpPr/>
        <p:nvPr/>
      </p:nvGrpSpPr>
      <p:grpSpPr>
        <a:xfrm>
          <a:off x="0" y="0"/>
          <a:ext cx="0" cy="0"/>
          <a:chOff x="0" y="0"/>
          <a:chExt cx="0" cy="0"/>
        </a:xfrm>
      </p:grpSpPr>
      <p:sp>
        <p:nvSpPr>
          <p:cNvPr id="560" name="Google Shape;560;p75"/>
          <p:cNvSpPr txBox="1"/>
          <p:nvPr/>
        </p:nvSpPr>
        <p:spPr>
          <a:xfrm>
            <a:off x="2776738" y="1880500"/>
            <a:ext cx="2804700" cy="1129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0" i="1" lang="es-419" sz="4000" u="none" cap="none" strike="noStrike">
                <a:solidFill>
                  <a:srgbClr val="E0FF00"/>
                </a:solidFill>
                <a:latin typeface="Anton"/>
                <a:ea typeface="Anton"/>
                <a:cs typeface="Anton"/>
                <a:sym typeface="Anton"/>
              </a:rPr>
              <a:t>¿PREGUNTAS?</a:t>
            </a:r>
            <a:endParaRPr b="0" i="1" sz="4000" u="none" cap="none" strike="noStrike">
              <a:solidFill>
                <a:srgbClr val="E0FF00"/>
              </a:solidFill>
              <a:latin typeface="Anton"/>
              <a:ea typeface="Anton"/>
              <a:cs typeface="Anton"/>
              <a:sym typeface="Anton"/>
            </a:endParaRPr>
          </a:p>
        </p:txBody>
      </p:sp>
      <p:pic>
        <p:nvPicPr>
          <p:cNvPr descr="Tiger Face on Apple iOS 12.2" id="561" name="Google Shape;561;p75"/>
          <p:cNvPicPr preferRelativeResize="0"/>
          <p:nvPr/>
        </p:nvPicPr>
        <p:blipFill rotWithShape="1">
          <a:blip r:embed="rId4">
            <a:alphaModFix/>
          </a:blip>
          <a:srcRect b="0" l="0" r="0" t="0"/>
          <a:stretch/>
        </p:blipFill>
        <p:spPr>
          <a:xfrm>
            <a:off x="5655188" y="2089063"/>
            <a:ext cx="712075" cy="712075"/>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65" name="Shape 565"/>
        <p:cNvGrpSpPr/>
        <p:nvPr/>
      </p:nvGrpSpPr>
      <p:grpSpPr>
        <a:xfrm>
          <a:off x="0" y="0"/>
          <a:ext cx="0" cy="0"/>
          <a:chOff x="0" y="0"/>
          <a:chExt cx="0" cy="0"/>
        </a:xfrm>
      </p:grpSpPr>
      <p:sp>
        <p:nvSpPr>
          <p:cNvPr id="566" name="Google Shape;566;p76"/>
          <p:cNvSpPr txBox="1"/>
          <p:nvPr/>
        </p:nvSpPr>
        <p:spPr>
          <a:xfrm>
            <a:off x="1398000" y="207720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419" sz="3600" u="none" cap="none" strike="noStrike">
                <a:solidFill>
                  <a:srgbClr val="E0FF00"/>
                </a:solidFill>
                <a:latin typeface="Anton"/>
                <a:ea typeface="Anton"/>
                <a:cs typeface="Anton"/>
                <a:sym typeface="Anton"/>
              </a:rPr>
              <a:t>REACT JS: LOS INICIOS</a:t>
            </a:r>
            <a:endParaRPr b="0" i="1" sz="3600" u="none" cap="none" strike="noStrike">
              <a:solidFill>
                <a:srgbClr val="E0FF00"/>
              </a:solidFill>
              <a:latin typeface="Anton"/>
              <a:ea typeface="Anton"/>
              <a:cs typeface="Anton"/>
              <a:sym typeface="Anton"/>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0" name="Shape 570"/>
        <p:cNvGrpSpPr/>
        <p:nvPr/>
      </p:nvGrpSpPr>
      <p:grpSpPr>
        <a:xfrm>
          <a:off x="0" y="0"/>
          <a:ext cx="0" cy="0"/>
          <a:chOff x="0" y="0"/>
          <a:chExt cx="0" cy="0"/>
        </a:xfrm>
      </p:grpSpPr>
      <p:pic>
        <p:nvPicPr>
          <p:cNvPr id="571" name="Google Shape;571;p77"/>
          <p:cNvPicPr preferRelativeResize="0"/>
          <p:nvPr/>
        </p:nvPicPr>
        <p:blipFill rotWithShape="1">
          <a:blip r:embed="rId3">
            <a:alphaModFix/>
          </a:blip>
          <a:srcRect b="0" l="0" r="0" t="0"/>
          <a:stretch/>
        </p:blipFill>
        <p:spPr>
          <a:xfrm>
            <a:off x="3660263" y="674525"/>
            <a:ext cx="1823463" cy="1632000"/>
          </a:xfrm>
          <a:prstGeom prst="rect">
            <a:avLst/>
          </a:prstGeom>
          <a:noFill/>
          <a:ln>
            <a:noFill/>
          </a:ln>
        </p:spPr>
      </p:pic>
      <p:sp>
        <p:nvSpPr>
          <p:cNvPr id="572" name="Google Shape;572;p77"/>
          <p:cNvSpPr txBox="1"/>
          <p:nvPr/>
        </p:nvSpPr>
        <p:spPr>
          <a:xfrm>
            <a:off x="443175" y="2571750"/>
            <a:ext cx="8326200" cy="24375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000"/>
              <a:buFont typeface="Arial"/>
              <a:buNone/>
            </a:pPr>
            <a:r>
              <a:rPr b="0" i="0" lang="es-419" sz="2000" u="none" cap="none" strike="noStrike">
                <a:solidFill>
                  <a:schemeClr val="dk1"/>
                </a:solidFill>
                <a:highlight>
                  <a:schemeClr val="lt1"/>
                </a:highlight>
                <a:latin typeface="Helvetica Neue Light"/>
                <a:ea typeface="Helvetica Neue Light"/>
                <a:cs typeface="Helvetica Neue Light"/>
                <a:sym typeface="Helvetica Neue Light"/>
              </a:rPr>
              <a:t>React JS </a:t>
            </a:r>
            <a:r>
              <a:rPr b="0" i="0" lang="es-419" sz="2000" u="none" cap="none" strike="noStrike">
                <a:solidFill>
                  <a:srgbClr val="202122"/>
                </a:solidFill>
                <a:highlight>
                  <a:srgbClr val="FFFFFF"/>
                </a:highlight>
                <a:latin typeface="Helvetica Neue Light"/>
                <a:ea typeface="Helvetica Neue Light"/>
                <a:cs typeface="Helvetica Neue Light"/>
                <a:sym typeface="Helvetica Neue Light"/>
              </a:rPr>
              <a:t>fue creada por Jordan Walke, un ingeniero de software en Facebook, inspirado por los problemas que tenía la compañía con el mantenimiento del código de los anuncios dentro de su plataforma. </a:t>
            </a:r>
            <a:endParaRPr b="0" i="0" sz="2000" u="none" cap="none" strike="noStrike">
              <a:solidFill>
                <a:srgbClr val="202122"/>
              </a:solidFill>
              <a:highlight>
                <a:srgbClr val="FFFFFF"/>
              </a:highlight>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chemeClr val="dk1"/>
              </a:buClr>
              <a:buSzPts val="1100"/>
              <a:buFont typeface="Arial"/>
              <a:buNone/>
            </a:pPr>
            <a:r>
              <a:rPr b="0" i="0" lang="es-419" sz="2000" u="none" cap="none" strike="noStrike">
                <a:solidFill>
                  <a:srgbClr val="202122"/>
                </a:solidFill>
                <a:highlight>
                  <a:srgbClr val="FFFFFF"/>
                </a:highlight>
                <a:latin typeface="Helvetica Neue Light"/>
                <a:ea typeface="Helvetica Neue Light"/>
                <a:cs typeface="Helvetica Neue Light"/>
                <a:sym typeface="Helvetica Neue Light"/>
              </a:rPr>
              <a:t>React intenta ayudar a los desarrolladores a </a:t>
            </a:r>
            <a:r>
              <a:rPr b="1" i="0" lang="es-419" sz="2000" u="none" cap="none" strike="noStrike">
                <a:solidFill>
                  <a:srgbClr val="202122"/>
                </a:solidFill>
                <a:highlight>
                  <a:srgbClr val="FFFFFF"/>
                </a:highlight>
                <a:latin typeface="Helvetica Neue"/>
                <a:ea typeface="Helvetica Neue"/>
                <a:cs typeface="Helvetica Neue"/>
                <a:sym typeface="Helvetica Neue"/>
              </a:rPr>
              <a:t>construir aplicaciones que usan datos que cambian todo el tiempo</a:t>
            </a:r>
            <a:r>
              <a:rPr b="0" i="0" lang="es-419" sz="2000" u="none" cap="none" strike="noStrike">
                <a:solidFill>
                  <a:srgbClr val="202122"/>
                </a:solidFill>
                <a:highlight>
                  <a:srgbClr val="FFFFFF"/>
                </a:highlight>
                <a:latin typeface="Helvetica Neue Light"/>
                <a:ea typeface="Helvetica Neue Light"/>
                <a:cs typeface="Helvetica Neue Light"/>
                <a:sym typeface="Helvetica Neue Light"/>
              </a:rPr>
              <a:t>. Su objetivo es ser </a:t>
            </a:r>
            <a:r>
              <a:rPr b="1" i="0" lang="es-419" sz="2000" u="none" cap="none" strike="noStrike">
                <a:solidFill>
                  <a:srgbClr val="202122"/>
                </a:solidFill>
                <a:highlight>
                  <a:srgbClr val="FFFFFF"/>
                </a:highlight>
                <a:latin typeface="Helvetica Neue"/>
                <a:ea typeface="Helvetica Neue"/>
                <a:cs typeface="Helvetica Neue"/>
                <a:sym typeface="Helvetica Neue"/>
              </a:rPr>
              <a:t>sencilla</a:t>
            </a:r>
            <a:r>
              <a:rPr b="0" i="0" lang="es-419" sz="2000" u="none" cap="none" strike="noStrike">
                <a:solidFill>
                  <a:srgbClr val="202122"/>
                </a:solidFill>
                <a:highlight>
                  <a:srgbClr val="FFFFFF"/>
                </a:highlight>
                <a:latin typeface="Helvetica Neue Light"/>
                <a:ea typeface="Helvetica Neue Light"/>
                <a:cs typeface="Helvetica Neue Light"/>
                <a:sym typeface="Helvetica Neue Light"/>
              </a:rPr>
              <a:t>, </a:t>
            </a:r>
            <a:r>
              <a:rPr b="1" i="0" lang="es-419" sz="2000" u="none" cap="none" strike="noStrike">
                <a:solidFill>
                  <a:srgbClr val="202122"/>
                </a:solidFill>
                <a:highlight>
                  <a:srgbClr val="FFFFFF"/>
                </a:highlight>
                <a:latin typeface="Helvetica Neue"/>
                <a:ea typeface="Helvetica Neue"/>
                <a:cs typeface="Helvetica Neue"/>
                <a:sym typeface="Helvetica Neue"/>
              </a:rPr>
              <a:t>declarativa </a:t>
            </a:r>
            <a:r>
              <a:rPr b="0" i="0" lang="es-419" sz="2000" u="none" cap="none" strike="noStrike">
                <a:solidFill>
                  <a:srgbClr val="202122"/>
                </a:solidFill>
                <a:highlight>
                  <a:srgbClr val="FFFFFF"/>
                </a:highlight>
                <a:latin typeface="Helvetica Neue Light"/>
                <a:ea typeface="Helvetica Neue Light"/>
                <a:cs typeface="Helvetica Neue Light"/>
                <a:sym typeface="Helvetica Neue Light"/>
              </a:rPr>
              <a:t>y </a:t>
            </a:r>
            <a:r>
              <a:rPr b="1" i="0" lang="es-419" sz="2000" u="none" cap="none" strike="noStrike">
                <a:solidFill>
                  <a:srgbClr val="202122"/>
                </a:solidFill>
                <a:highlight>
                  <a:srgbClr val="FFFFFF"/>
                </a:highlight>
                <a:latin typeface="Helvetica Neue"/>
                <a:ea typeface="Helvetica Neue"/>
                <a:cs typeface="Helvetica Neue"/>
                <a:sym typeface="Helvetica Neue"/>
              </a:rPr>
              <a:t>fácil de combinar</a:t>
            </a:r>
            <a:r>
              <a:rPr b="0" i="0" lang="es-419" sz="2000" u="none" cap="none" strike="noStrike">
                <a:solidFill>
                  <a:srgbClr val="202122"/>
                </a:solidFill>
                <a:highlight>
                  <a:srgbClr val="FFFFFF"/>
                </a:highlight>
                <a:latin typeface="Helvetica Neue Light"/>
                <a:ea typeface="Helvetica Neue Light"/>
                <a:cs typeface="Helvetica Neue Light"/>
                <a:sym typeface="Helvetica Neue Light"/>
              </a:rPr>
              <a:t>.</a:t>
            </a:r>
            <a:endParaRPr b="0" i="0" sz="2000" u="none" cap="none" strike="noStrike">
              <a:solidFill>
                <a:srgbClr val="000000"/>
              </a:solidFill>
              <a:latin typeface="Helvetica Neue Light"/>
              <a:ea typeface="Helvetica Neue Light"/>
              <a:cs typeface="Helvetica Neue Light"/>
              <a:sym typeface="Helvetica Neue Light"/>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6" name="Shape 576"/>
        <p:cNvGrpSpPr/>
        <p:nvPr/>
      </p:nvGrpSpPr>
      <p:grpSpPr>
        <a:xfrm>
          <a:off x="0" y="0"/>
          <a:ext cx="0" cy="0"/>
          <a:chOff x="0" y="0"/>
          <a:chExt cx="0" cy="0"/>
        </a:xfrm>
      </p:grpSpPr>
      <p:sp>
        <p:nvSpPr>
          <p:cNvPr id="577" name="Google Shape;577;p78"/>
          <p:cNvSpPr txBox="1"/>
          <p:nvPr/>
        </p:nvSpPr>
        <p:spPr>
          <a:xfrm>
            <a:off x="408900" y="134250"/>
            <a:ext cx="8326200" cy="745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3000"/>
              <a:buFont typeface="Arial"/>
              <a:buNone/>
            </a:pPr>
            <a:r>
              <a:rPr b="0" i="1" lang="es-419" sz="3000" u="none" cap="none" strike="noStrike">
                <a:solidFill>
                  <a:schemeClr val="dk1"/>
                </a:solidFill>
                <a:highlight>
                  <a:schemeClr val="lt1"/>
                </a:highlight>
                <a:latin typeface="Anton"/>
                <a:ea typeface="Anton"/>
                <a:cs typeface="Anton"/>
                <a:sym typeface="Anton"/>
              </a:rPr>
              <a:t>SITIOS BASADOS EN REACT JS</a:t>
            </a:r>
            <a:endParaRPr b="0" i="1" sz="3000" u="none" cap="none" strike="noStrike">
              <a:solidFill>
                <a:srgbClr val="000000"/>
              </a:solidFill>
              <a:latin typeface="Anton"/>
              <a:ea typeface="Anton"/>
              <a:cs typeface="Anton"/>
              <a:sym typeface="Anton"/>
            </a:endParaRPr>
          </a:p>
        </p:txBody>
      </p:sp>
      <p:pic>
        <p:nvPicPr>
          <p:cNvPr id="578" name="Google Shape;578;p78"/>
          <p:cNvPicPr preferRelativeResize="0"/>
          <p:nvPr/>
        </p:nvPicPr>
        <p:blipFill rotWithShape="1">
          <a:blip r:embed="rId3">
            <a:alphaModFix/>
          </a:blip>
          <a:srcRect b="0" l="0" r="0" t="0"/>
          <a:stretch/>
        </p:blipFill>
        <p:spPr>
          <a:xfrm>
            <a:off x="710150" y="1329900"/>
            <a:ext cx="1322475" cy="1322475"/>
          </a:xfrm>
          <a:prstGeom prst="rect">
            <a:avLst/>
          </a:prstGeom>
          <a:noFill/>
          <a:ln>
            <a:noFill/>
          </a:ln>
        </p:spPr>
      </p:pic>
      <p:pic>
        <p:nvPicPr>
          <p:cNvPr id="579" name="Google Shape;579;p78"/>
          <p:cNvPicPr preferRelativeResize="0"/>
          <p:nvPr/>
        </p:nvPicPr>
        <p:blipFill rotWithShape="1">
          <a:blip r:embed="rId4">
            <a:alphaModFix/>
          </a:blip>
          <a:srcRect b="0" l="0" r="0" t="0"/>
          <a:stretch/>
        </p:blipFill>
        <p:spPr>
          <a:xfrm>
            <a:off x="3718963" y="1374688"/>
            <a:ext cx="1415048" cy="1322475"/>
          </a:xfrm>
          <a:prstGeom prst="rect">
            <a:avLst/>
          </a:prstGeom>
          <a:noFill/>
          <a:ln>
            <a:noFill/>
          </a:ln>
        </p:spPr>
      </p:pic>
      <p:pic>
        <p:nvPicPr>
          <p:cNvPr id="580" name="Google Shape;580;p78"/>
          <p:cNvPicPr preferRelativeResize="0"/>
          <p:nvPr/>
        </p:nvPicPr>
        <p:blipFill rotWithShape="1">
          <a:blip r:embed="rId5">
            <a:alphaModFix/>
          </a:blip>
          <a:srcRect b="0" l="0" r="0" t="0"/>
          <a:stretch/>
        </p:blipFill>
        <p:spPr>
          <a:xfrm>
            <a:off x="6820350" y="1500600"/>
            <a:ext cx="1438275" cy="981075"/>
          </a:xfrm>
          <a:prstGeom prst="rect">
            <a:avLst/>
          </a:prstGeom>
          <a:noFill/>
          <a:ln>
            <a:noFill/>
          </a:ln>
        </p:spPr>
      </p:pic>
      <p:pic>
        <p:nvPicPr>
          <p:cNvPr id="581" name="Google Shape;581;p78"/>
          <p:cNvPicPr preferRelativeResize="0"/>
          <p:nvPr/>
        </p:nvPicPr>
        <p:blipFill rotWithShape="1">
          <a:blip r:embed="rId6">
            <a:alphaModFix/>
          </a:blip>
          <a:srcRect b="15132" l="9489" r="9955" t="18538"/>
          <a:stretch/>
        </p:blipFill>
        <p:spPr>
          <a:xfrm>
            <a:off x="1878256" y="3362525"/>
            <a:ext cx="1970556" cy="981075"/>
          </a:xfrm>
          <a:prstGeom prst="rect">
            <a:avLst/>
          </a:prstGeom>
          <a:noFill/>
          <a:ln>
            <a:noFill/>
          </a:ln>
        </p:spPr>
      </p:pic>
      <p:pic>
        <p:nvPicPr>
          <p:cNvPr id="582" name="Google Shape;582;p78"/>
          <p:cNvPicPr preferRelativeResize="0"/>
          <p:nvPr/>
        </p:nvPicPr>
        <p:blipFill rotWithShape="1">
          <a:blip r:embed="rId7">
            <a:alphaModFix/>
          </a:blip>
          <a:srcRect b="0" l="0" r="0" t="0"/>
          <a:stretch/>
        </p:blipFill>
        <p:spPr>
          <a:xfrm>
            <a:off x="5652237" y="3191825"/>
            <a:ext cx="1322475" cy="1322475"/>
          </a:xfrm>
          <a:prstGeom prst="rect">
            <a:avLst/>
          </a:prstGeom>
          <a:noFill/>
          <a:ln>
            <a:noFill/>
          </a:ln>
        </p:spPr>
      </p:pic>
      <p:sp>
        <p:nvSpPr>
          <p:cNvPr id="583" name="Google Shape;583;p78"/>
          <p:cNvSpPr txBox="1"/>
          <p:nvPr/>
        </p:nvSpPr>
        <p:spPr>
          <a:xfrm>
            <a:off x="7117825" y="3768500"/>
            <a:ext cx="1842900" cy="745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0" i="0" lang="es-419" sz="2000" u="none" cap="none" strike="noStrike">
                <a:solidFill>
                  <a:srgbClr val="202122"/>
                </a:solidFill>
                <a:highlight>
                  <a:schemeClr val="lt1"/>
                </a:highlight>
                <a:latin typeface="Helvetica Neue Light"/>
                <a:ea typeface="Helvetica Neue Light"/>
                <a:cs typeface="Helvetica Neue Light"/>
                <a:sym typeface="Helvetica Neue Light"/>
              </a:rPr>
              <a:t>y más...</a:t>
            </a:r>
            <a:endParaRPr b="0" i="0" sz="1400" u="none" cap="none" strike="noStrike">
              <a:solidFill>
                <a:srgbClr val="000000"/>
              </a:solidFill>
              <a:latin typeface="Helvetica Neue Light"/>
              <a:ea typeface="Helvetica Neue Light"/>
              <a:cs typeface="Helvetica Neue Light"/>
              <a:sym typeface="Helvetica Neue Light"/>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87" name="Shape 587"/>
        <p:cNvGrpSpPr/>
        <p:nvPr/>
      </p:nvGrpSpPr>
      <p:grpSpPr>
        <a:xfrm>
          <a:off x="0" y="0"/>
          <a:ext cx="0" cy="0"/>
          <a:chOff x="0" y="0"/>
          <a:chExt cx="0" cy="0"/>
        </a:xfrm>
      </p:grpSpPr>
      <p:sp>
        <p:nvSpPr>
          <p:cNvPr id="588" name="Google Shape;588;p79"/>
          <p:cNvSpPr txBox="1"/>
          <p:nvPr/>
        </p:nvSpPr>
        <p:spPr>
          <a:xfrm>
            <a:off x="1165025" y="371675"/>
            <a:ext cx="7188600" cy="1103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0" i="0" lang="es-419" sz="2000" u="none" cap="none" strike="noStrike">
                <a:solidFill>
                  <a:srgbClr val="202122"/>
                </a:solidFill>
                <a:highlight>
                  <a:srgbClr val="FFFFFF"/>
                </a:highlight>
                <a:latin typeface="Helvetica Neue Light"/>
                <a:ea typeface="Helvetica Neue Light"/>
                <a:cs typeface="Helvetica Neue Light"/>
                <a:sym typeface="Helvetica Neue Light"/>
              </a:rPr>
              <a:t>React utiliza una sintaxis parecida a HTML, llamada JSX que hace el código más legible, y escribirlo es una experiencia similar a HTML.</a:t>
            </a:r>
            <a:endParaRPr b="0" i="0" sz="2000" u="none" cap="none" strike="noStrike">
              <a:solidFill>
                <a:srgbClr val="000000"/>
              </a:solidFill>
              <a:latin typeface="Helvetica Neue Light"/>
              <a:ea typeface="Helvetica Neue Light"/>
              <a:cs typeface="Helvetica Neue Light"/>
              <a:sym typeface="Helvetica Neue Light"/>
            </a:endParaRPr>
          </a:p>
        </p:txBody>
      </p:sp>
      <p:pic>
        <p:nvPicPr>
          <p:cNvPr id="589" name="Google Shape;589;p79"/>
          <p:cNvPicPr preferRelativeResize="0"/>
          <p:nvPr/>
        </p:nvPicPr>
        <p:blipFill rotWithShape="1">
          <a:blip r:embed="rId3">
            <a:alphaModFix/>
          </a:blip>
          <a:srcRect b="0" l="0" r="0" t="0"/>
          <a:stretch/>
        </p:blipFill>
        <p:spPr>
          <a:xfrm>
            <a:off x="1384852" y="1475075"/>
            <a:ext cx="6394173" cy="3487864"/>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93" name="Shape 593"/>
        <p:cNvGrpSpPr/>
        <p:nvPr/>
      </p:nvGrpSpPr>
      <p:grpSpPr>
        <a:xfrm>
          <a:off x="0" y="0"/>
          <a:ext cx="0" cy="0"/>
          <a:chOff x="0" y="0"/>
          <a:chExt cx="0" cy="0"/>
        </a:xfrm>
      </p:grpSpPr>
      <p:sp>
        <p:nvSpPr>
          <p:cNvPr id="594" name="Google Shape;594;p80"/>
          <p:cNvSpPr txBox="1"/>
          <p:nvPr/>
        </p:nvSpPr>
        <p:spPr>
          <a:xfrm>
            <a:off x="30750" y="1247425"/>
            <a:ext cx="9082500" cy="3815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0" i="0" lang="es-419" sz="2000" u="none" cap="none" strike="noStrike">
                <a:solidFill>
                  <a:srgbClr val="495057"/>
                </a:solidFill>
                <a:latin typeface="Helvetica Neue Light"/>
                <a:ea typeface="Helvetica Neue Light"/>
                <a:cs typeface="Helvetica Neue Light"/>
                <a:sym typeface="Helvetica Neue Light"/>
              </a:rPr>
              <a:t>Este primer método no es la forma más popular de configurar React pero será familiar y fácil de entender.</a:t>
            </a:r>
            <a:endParaRPr b="0" i="0" sz="2000" u="none" cap="none" strike="noStrike">
              <a:solidFill>
                <a:srgbClr val="495057"/>
              </a:solidFill>
              <a:latin typeface="Helvetica Neue Light"/>
              <a:ea typeface="Helvetica Neue Light"/>
              <a:cs typeface="Helvetica Neue Light"/>
              <a:sym typeface="Helvetica Neue Light"/>
            </a:endParaRPr>
          </a:p>
          <a:p>
            <a:pPr indent="0" lvl="0" marL="0" marR="0" rtl="0" algn="ctr">
              <a:lnSpc>
                <a:spcPct val="100000"/>
              </a:lnSpc>
              <a:spcBef>
                <a:spcPts val="0"/>
              </a:spcBef>
              <a:spcAft>
                <a:spcPts val="0"/>
              </a:spcAft>
              <a:buClr>
                <a:srgbClr val="000000"/>
              </a:buClr>
              <a:buSzPts val="2000"/>
              <a:buFont typeface="Arial"/>
              <a:buNone/>
            </a:pPr>
            <a:r>
              <a:t/>
            </a:r>
            <a:endParaRPr b="0" i="0" sz="2000" u="none" cap="none" strike="noStrike">
              <a:solidFill>
                <a:srgbClr val="495057"/>
              </a:solidFill>
              <a:latin typeface="Helvetica Neue Light"/>
              <a:ea typeface="Helvetica Neue Light"/>
              <a:cs typeface="Helvetica Neue Light"/>
              <a:sym typeface="Helvetica Neue Light"/>
            </a:endParaRPr>
          </a:p>
          <a:p>
            <a:pPr indent="0" lvl="0" marL="0" marR="0" rtl="0" algn="ctr">
              <a:lnSpc>
                <a:spcPct val="100000"/>
              </a:lnSpc>
              <a:spcBef>
                <a:spcPts val="0"/>
              </a:spcBef>
              <a:spcAft>
                <a:spcPts val="0"/>
              </a:spcAft>
              <a:buClr>
                <a:srgbClr val="000000"/>
              </a:buClr>
              <a:buSzPts val="2000"/>
              <a:buFont typeface="Arial"/>
              <a:buNone/>
            </a:pPr>
            <a:r>
              <a:rPr b="0" i="0" lang="es-419" sz="2000" u="none" cap="none" strike="noStrike">
                <a:solidFill>
                  <a:srgbClr val="495057"/>
                </a:solidFill>
                <a:latin typeface="Helvetica Neue Light"/>
                <a:ea typeface="Helvetica Neue Light"/>
                <a:cs typeface="Helvetica Neue Light"/>
                <a:sym typeface="Helvetica Neue Light"/>
              </a:rPr>
              <a:t>Comencemos haciendo un archivo básico llamado </a:t>
            </a:r>
            <a:r>
              <a:rPr b="1" i="0" lang="es-419" sz="2000" u="none" cap="none" strike="noStrike">
                <a:solidFill>
                  <a:schemeClr val="dk1"/>
                </a:solidFill>
                <a:latin typeface="Helvetica Neue"/>
                <a:ea typeface="Helvetica Neue"/>
                <a:cs typeface="Helvetica Neue"/>
                <a:sym typeface="Helvetica Neue"/>
              </a:rPr>
              <a:t>index.html</a:t>
            </a:r>
            <a:r>
              <a:rPr b="0" i="0" lang="es-419" sz="2000" u="none" cap="none" strike="noStrike">
                <a:solidFill>
                  <a:srgbClr val="495057"/>
                </a:solidFill>
                <a:latin typeface="Helvetica Neue Light"/>
                <a:ea typeface="Helvetica Neue Light"/>
                <a:cs typeface="Helvetica Neue Light"/>
                <a:sym typeface="Helvetica Neue Light"/>
              </a:rPr>
              <a:t>. </a:t>
            </a:r>
            <a:endParaRPr b="0" i="0" sz="2000" u="none" cap="none" strike="noStrike">
              <a:solidFill>
                <a:srgbClr val="495057"/>
              </a:solidFill>
              <a:latin typeface="Helvetica Neue Light"/>
              <a:ea typeface="Helvetica Neue Light"/>
              <a:cs typeface="Helvetica Neue Light"/>
              <a:sym typeface="Helvetica Neue Light"/>
            </a:endParaRPr>
          </a:p>
          <a:p>
            <a:pPr indent="0" lvl="0" marL="0" marR="0" rtl="0" algn="ctr">
              <a:lnSpc>
                <a:spcPct val="100000"/>
              </a:lnSpc>
              <a:spcBef>
                <a:spcPts val="0"/>
              </a:spcBef>
              <a:spcAft>
                <a:spcPts val="0"/>
              </a:spcAft>
              <a:buClr>
                <a:srgbClr val="000000"/>
              </a:buClr>
              <a:buSzPts val="2000"/>
              <a:buFont typeface="Arial"/>
              <a:buNone/>
            </a:pPr>
            <a:r>
              <a:rPr b="0" i="0" lang="es-419" sz="2000" u="none" cap="none" strike="noStrike">
                <a:solidFill>
                  <a:srgbClr val="495057"/>
                </a:solidFill>
                <a:latin typeface="Helvetica Neue Light"/>
                <a:ea typeface="Helvetica Neue Light"/>
                <a:cs typeface="Helvetica Neue Light"/>
                <a:sym typeface="Helvetica Neue Light"/>
              </a:rPr>
              <a:t>Vamos a cargar tres CDN en </a:t>
            </a:r>
            <a:r>
              <a:rPr b="0" i="0" lang="es-419" sz="2000" u="none" cap="none" strike="noStrike">
                <a:solidFill>
                  <a:schemeClr val="dk1"/>
                </a:solidFill>
                <a:latin typeface="Helvetica Neue Light"/>
                <a:ea typeface="Helvetica Neue Light"/>
                <a:cs typeface="Helvetica Neue Light"/>
                <a:sym typeface="Helvetica Neue Light"/>
              </a:rPr>
              <a:t>head</a:t>
            </a:r>
            <a:r>
              <a:rPr b="0" i="0" lang="es-419" sz="2000" u="none" cap="none" strike="noStrike">
                <a:solidFill>
                  <a:srgbClr val="495057"/>
                </a:solidFill>
                <a:latin typeface="Helvetica Neue Light"/>
                <a:ea typeface="Helvetica Neue Light"/>
                <a:cs typeface="Helvetica Neue Light"/>
                <a:sym typeface="Helvetica Neue Light"/>
              </a:rPr>
              <a:t>-React, React DOM y Babel.</a:t>
            </a:r>
            <a:endParaRPr b="0" i="0" sz="2000" u="none" cap="none" strike="noStrike">
              <a:solidFill>
                <a:srgbClr val="495057"/>
              </a:solidFill>
              <a:latin typeface="Helvetica Neue Light"/>
              <a:ea typeface="Helvetica Neue Light"/>
              <a:cs typeface="Helvetica Neue Light"/>
              <a:sym typeface="Helvetica Neue Light"/>
            </a:endParaRPr>
          </a:p>
          <a:p>
            <a:pPr indent="0" lvl="0" marL="0" marR="0" rtl="0" algn="ctr">
              <a:lnSpc>
                <a:spcPct val="100000"/>
              </a:lnSpc>
              <a:spcBef>
                <a:spcPts val="0"/>
              </a:spcBef>
              <a:spcAft>
                <a:spcPts val="0"/>
              </a:spcAft>
              <a:buClr>
                <a:srgbClr val="000000"/>
              </a:buClr>
              <a:buSzPts val="2000"/>
              <a:buFont typeface="Arial"/>
              <a:buNone/>
            </a:pPr>
            <a:r>
              <a:t/>
            </a:r>
            <a:endParaRPr b="0" i="0" sz="2000" u="none" cap="none" strike="noStrike">
              <a:solidFill>
                <a:srgbClr val="495057"/>
              </a:solidFill>
              <a:latin typeface="Helvetica Neue Light"/>
              <a:ea typeface="Helvetica Neue Light"/>
              <a:cs typeface="Helvetica Neue Light"/>
              <a:sym typeface="Helvetica Neue Light"/>
            </a:endParaRPr>
          </a:p>
          <a:p>
            <a:pPr indent="0" lvl="0" marL="0" marR="0" rtl="0" algn="ctr">
              <a:lnSpc>
                <a:spcPct val="100000"/>
              </a:lnSpc>
              <a:spcBef>
                <a:spcPts val="0"/>
              </a:spcBef>
              <a:spcAft>
                <a:spcPts val="0"/>
              </a:spcAft>
              <a:buClr>
                <a:srgbClr val="000000"/>
              </a:buClr>
              <a:buSzPts val="2000"/>
              <a:buFont typeface="Arial"/>
              <a:buNone/>
            </a:pPr>
            <a:r>
              <a:t/>
            </a:r>
            <a:endParaRPr b="0" i="0" sz="2000" u="none" cap="none" strike="noStrike">
              <a:solidFill>
                <a:srgbClr val="495057"/>
              </a:solidFill>
              <a:latin typeface="Helvetica Neue Light"/>
              <a:ea typeface="Helvetica Neue Light"/>
              <a:cs typeface="Helvetica Neue Light"/>
              <a:sym typeface="Helvetica Neue Light"/>
            </a:endParaRPr>
          </a:p>
          <a:p>
            <a:pPr indent="0" lvl="0" marL="0" marR="0" rtl="0" algn="ctr">
              <a:lnSpc>
                <a:spcPct val="100000"/>
              </a:lnSpc>
              <a:spcBef>
                <a:spcPts val="0"/>
              </a:spcBef>
              <a:spcAft>
                <a:spcPts val="0"/>
              </a:spcAft>
              <a:buClr>
                <a:srgbClr val="000000"/>
              </a:buClr>
              <a:buSzPts val="2000"/>
              <a:buFont typeface="Arial"/>
              <a:buNone/>
            </a:pPr>
            <a:r>
              <a:t/>
            </a:r>
            <a:endParaRPr b="0" i="0" sz="2000" u="none" cap="none" strike="noStrike">
              <a:solidFill>
                <a:srgbClr val="495057"/>
              </a:solidFill>
              <a:latin typeface="Helvetica Neue Light"/>
              <a:ea typeface="Helvetica Neue Light"/>
              <a:cs typeface="Helvetica Neue Light"/>
              <a:sym typeface="Helvetica Neue Light"/>
            </a:endParaRPr>
          </a:p>
          <a:p>
            <a:pPr indent="0" lvl="0" marL="0" marR="0" rtl="0" algn="ctr">
              <a:lnSpc>
                <a:spcPct val="100000"/>
              </a:lnSpc>
              <a:spcBef>
                <a:spcPts val="0"/>
              </a:spcBef>
              <a:spcAft>
                <a:spcPts val="0"/>
              </a:spcAft>
              <a:buClr>
                <a:srgbClr val="000000"/>
              </a:buClr>
              <a:buSzPts val="2000"/>
              <a:buFont typeface="Arial"/>
              <a:buNone/>
            </a:pPr>
            <a:r>
              <a:t/>
            </a:r>
            <a:endParaRPr b="0" i="0" sz="2000" u="none" cap="none" strike="noStrike">
              <a:solidFill>
                <a:srgbClr val="495057"/>
              </a:solidFill>
              <a:latin typeface="Helvetica Neue Light"/>
              <a:ea typeface="Helvetica Neue Light"/>
              <a:cs typeface="Helvetica Neue Light"/>
              <a:sym typeface="Helvetica Neue Light"/>
            </a:endParaRPr>
          </a:p>
          <a:p>
            <a:pPr indent="0" lvl="0" marL="0" marR="0" rtl="0" algn="ctr">
              <a:lnSpc>
                <a:spcPct val="100000"/>
              </a:lnSpc>
              <a:spcBef>
                <a:spcPts val="0"/>
              </a:spcBef>
              <a:spcAft>
                <a:spcPts val="0"/>
              </a:spcAft>
              <a:buClr>
                <a:srgbClr val="000000"/>
              </a:buClr>
              <a:buSzPts val="2000"/>
              <a:buFont typeface="Arial"/>
              <a:buNone/>
            </a:pPr>
            <a:r>
              <a:t/>
            </a:r>
            <a:endParaRPr b="0" i="0" sz="2000" u="none" cap="none" strike="noStrike">
              <a:solidFill>
                <a:srgbClr val="495057"/>
              </a:solidFill>
              <a:latin typeface="Helvetica Neue Light"/>
              <a:ea typeface="Helvetica Neue Light"/>
              <a:cs typeface="Helvetica Neue Light"/>
              <a:sym typeface="Helvetica Neue Light"/>
            </a:endParaRPr>
          </a:p>
          <a:p>
            <a:pPr indent="0" lvl="0" marL="0" marR="0" rtl="0" algn="ctr">
              <a:lnSpc>
                <a:spcPct val="100000"/>
              </a:lnSpc>
              <a:spcBef>
                <a:spcPts val="0"/>
              </a:spcBef>
              <a:spcAft>
                <a:spcPts val="0"/>
              </a:spcAft>
              <a:buClr>
                <a:srgbClr val="000000"/>
              </a:buClr>
              <a:buSzPts val="2000"/>
              <a:buFont typeface="Arial"/>
              <a:buNone/>
            </a:pPr>
            <a:r>
              <a:rPr b="0" i="0" lang="es-419" sz="2000" u="none" cap="none" strike="noStrike">
                <a:solidFill>
                  <a:srgbClr val="495057"/>
                </a:solidFill>
                <a:latin typeface="Helvetica Neue Light"/>
                <a:ea typeface="Helvetica Neue Light"/>
                <a:cs typeface="Helvetica Neue Light"/>
                <a:sym typeface="Helvetica Neue Light"/>
              </a:rPr>
              <a:t>También vamos a hacer un </a:t>
            </a:r>
            <a:r>
              <a:rPr b="1" i="0" lang="es-419" sz="2000" u="none" cap="none" strike="noStrike">
                <a:solidFill>
                  <a:schemeClr val="dk1"/>
                </a:solidFill>
                <a:latin typeface="Helvetica Neue"/>
                <a:ea typeface="Helvetica Neue"/>
                <a:cs typeface="Helvetica Neue"/>
                <a:sym typeface="Helvetica Neue"/>
              </a:rPr>
              <a:t>div </a:t>
            </a:r>
            <a:r>
              <a:rPr b="0" i="0" lang="es-419" sz="2000" u="none" cap="none" strike="noStrike">
                <a:solidFill>
                  <a:srgbClr val="495057"/>
                </a:solidFill>
                <a:latin typeface="Helvetica Neue Light"/>
                <a:ea typeface="Helvetica Neue Light"/>
                <a:cs typeface="Helvetica Neue Light"/>
                <a:sym typeface="Helvetica Neue Light"/>
              </a:rPr>
              <a:t>con una identificación llamada </a:t>
            </a:r>
            <a:r>
              <a:rPr b="1" i="0" lang="es-419" sz="2000" u="none" cap="none" strike="noStrike">
                <a:solidFill>
                  <a:schemeClr val="dk1"/>
                </a:solidFill>
                <a:latin typeface="Helvetica Neue"/>
                <a:ea typeface="Helvetica Neue"/>
                <a:cs typeface="Helvetica Neue"/>
                <a:sym typeface="Helvetica Neue"/>
              </a:rPr>
              <a:t>root</a:t>
            </a:r>
            <a:r>
              <a:rPr b="0" i="0" lang="es-419" sz="2000" u="none" cap="none" strike="noStrike">
                <a:solidFill>
                  <a:srgbClr val="495057"/>
                </a:solidFill>
                <a:latin typeface="Helvetica Neue Light"/>
                <a:ea typeface="Helvetica Neue Light"/>
                <a:cs typeface="Helvetica Neue Light"/>
                <a:sym typeface="Helvetica Neue Light"/>
              </a:rPr>
              <a:t>, y finalmente crearemos una etiqueta </a:t>
            </a:r>
            <a:r>
              <a:rPr b="1" i="0" lang="es-419" sz="2000" u="none" cap="none" strike="noStrike">
                <a:solidFill>
                  <a:srgbClr val="495057"/>
                </a:solidFill>
                <a:latin typeface="Helvetica Neue"/>
                <a:ea typeface="Helvetica Neue"/>
                <a:cs typeface="Helvetica Neue"/>
                <a:sym typeface="Helvetica Neue"/>
              </a:rPr>
              <a:t>script </a:t>
            </a:r>
            <a:r>
              <a:rPr b="0" i="0" lang="es-419" sz="2000" u="none" cap="none" strike="noStrike">
                <a:solidFill>
                  <a:srgbClr val="495057"/>
                </a:solidFill>
                <a:latin typeface="Helvetica Neue Light"/>
                <a:ea typeface="Helvetica Neue Light"/>
                <a:cs typeface="Helvetica Neue Light"/>
                <a:sym typeface="Helvetica Neue Light"/>
              </a:rPr>
              <a:t>donde vivirá el código de React.</a:t>
            </a:r>
            <a:endParaRPr b="0" i="0" sz="2000" u="none" cap="none" strike="noStrike">
              <a:solidFill>
                <a:srgbClr val="495057"/>
              </a:solidFill>
              <a:latin typeface="Helvetica Neue Light"/>
              <a:ea typeface="Helvetica Neue Light"/>
              <a:cs typeface="Helvetica Neue Light"/>
              <a:sym typeface="Helvetica Neue Light"/>
            </a:endParaRPr>
          </a:p>
        </p:txBody>
      </p:sp>
      <p:sp>
        <p:nvSpPr>
          <p:cNvPr id="595" name="Google Shape;595;p80"/>
          <p:cNvSpPr txBox="1"/>
          <p:nvPr/>
        </p:nvSpPr>
        <p:spPr>
          <a:xfrm>
            <a:off x="1954100" y="358175"/>
            <a:ext cx="5420700" cy="956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600"/>
              <a:buFont typeface="Arial"/>
              <a:buNone/>
            </a:pPr>
            <a:r>
              <a:rPr b="0" i="1" lang="es-419" sz="2600" u="none" cap="none" strike="noStrike">
                <a:solidFill>
                  <a:schemeClr val="dk1"/>
                </a:solidFill>
                <a:latin typeface="Anton"/>
                <a:ea typeface="Anton"/>
                <a:cs typeface="Anton"/>
                <a:sym typeface="Anton"/>
              </a:rPr>
              <a:t>SINTAXIS BÁSICA DE JS</a:t>
            </a:r>
            <a:endParaRPr b="0" i="1" sz="2600" u="none" cap="none" strike="noStrike">
              <a:solidFill>
                <a:schemeClr val="dk1"/>
              </a:solidFill>
              <a:latin typeface="Anton"/>
              <a:ea typeface="Anton"/>
              <a:cs typeface="Anton"/>
              <a:sym typeface="Anton"/>
            </a:endParaRPr>
          </a:p>
          <a:p>
            <a:pPr indent="0" lvl="0" marL="0" marR="0" rtl="0" algn="ctr">
              <a:lnSpc>
                <a:spcPct val="100000"/>
              </a:lnSpc>
              <a:spcBef>
                <a:spcPts val="0"/>
              </a:spcBef>
              <a:spcAft>
                <a:spcPts val="0"/>
              </a:spcAft>
              <a:buClr>
                <a:srgbClr val="000000"/>
              </a:buClr>
              <a:buSzPts val="2600"/>
              <a:buFont typeface="Arial"/>
              <a:buNone/>
            </a:pPr>
            <a:r>
              <a:t/>
            </a:r>
            <a:endParaRPr b="0" i="1" sz="2600" u="none" cap="none" strike="noStrike">
              <a:solidFill>
                <a:schemeClr val="dk1"/>
              </a:solidFill>
              <a:latin typeface="Anton"/>
              <a:ea typeface="Anton"/>
              <a:cs typeface="Anton"/>
              <a:sym typeface="Anton"/>
            </a:endParaRPr>
          </a:p>
        </p:txBody>
      </p:sp>
      <p:pic>
        <p:nvPicPr>
          <p:cNvPr id="596" name="Google Shape;596;p80"/>
          <p:cNvPicPr preferRelativeResize="0"/>
          <p:nvPr/>
        </p:nvPicPr>
        <p:blipFill rotWithShape="1">
          <a:blip r:embed="rId3">
            <a:alphaModFix/>
          </a:blip>
          <a:srcRect b="0" l="0" r="0" t="0"/>
          <a:stretch/>
        </p:blipFill>
        <p:spPr>
          <a:xfrm>
            <a:off x="633875" y="3114450"/>
            <a:ext cx="7876226" cy="1156343"/>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00" name="Shape 600"/>
        <p:cNvGrpSpPr/>
        <p:nvPr/>
      </p:nvGrpSpPr>
      <p:grpSpPr>
        <a:xfrm>
          <a:off x="0" y="0"/>
          <a:ext cx="0" cy="0"/>
          <a:chOff x="0" y="0"/>
          <a:chExt cx="0" cy="0"/>
        </a:xfrm>
      </p:grpSpPr>
      <p:sp>
        <p:nvSpPr>
          <p:cNvPr id="601" name="Google Shape;601;p81"/>
          <p:cNvSpPr txBox="1"/>
          <p:nvPr/>
        </p:nvSpPr>
        <p:spPr>
          <a:xfrm>
            <a:off x="120850" y="698325"/>
            <a:ext cx="4525800" cy="1289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0" i="0" lang="es-419" sz="2000" u="none" cap="none" strike="noStrike">
                <a:solidFill>
                  <a:srgbClr val="495057"/>
                </a:solidFill>
                <a:latin typeface="Helvetica Neue Light"/>
                <a:ea typeface="Helvetica Neue Light"/>
                <a:cs typeface="Helvetica Neue Light"/>
                <a:sym typeface="Helvetica Neue Light"/>
              </a:rPr>
              <a:t>Ahora, escribamos nuestro primer bloque de código de React. Vamos a usar las clases de ES6 para crear un componente React llamado </a:t>
            </a:r>
            <a:r>
              <a:rPr b="1" i="0" lang="es-419" sz="2000" u="none" cap="none" strike="noStrike">
                <a:solidFill>
                  <a:schemeClr val="dk1"/>
                </a:solidFill>
                <a:latin typeface="Helvetica Neue"/>
                <a:ea typeface="Helvetica Neue"/>
                <a:cs typeface="Helvetica Neue"/>
                <a:sym typeface="Helvetica Neue"/>
              </a:rPr>
              <a:t>App</a:t>
            </a:r>
            <a:r>
              <a:rPr b="0" i="0" lang="es-419" sz="2000" u="none" cap="none" strike="noStrike">
                <a:solidFill>
                  <a:srgbClr val="495057"/>
                </a:solidFill>
                <a:latin typeface="Helvetica Neue Light"/>
                <a:ea typeface="Helvetica Neue Light"/>
                <a:cs typeface="Helvetica Neue Light"/>
                <a:sym typeface="Helvetica Neue Light"/>
              </a:rPr>
              <a:t>.</a:t>
            </a:r>
            <a:endParaRPr b="0" i="0" sz="2000" u="none" cap="none" strike="noStrike">
              <a:solidFill>
                <a:srgbClr val="000000"/>
              </a:solidFill>
              <a:latin typeface="Helvetica Neue Light"/>
              <a:ea typeface="Helvetica Neue Light"/>
              <a:cs typeface="Helvetica Neue Light"/>
              <a:sym typeface="Helvetica Neue Light"/>
            </a:endParaRPr>
          </a:p>
        </p:txBody>
      </p:sp>
      <p:pic>
        <p:nvPicPr>
          <p:cNvPr id="602" name="Google Shape;602;p81"/>
          <p:cNvPicPr preferRelativeResize="0"/>
          <p:nvPr/>
        </p:nvPicPr>
        <p:blipFill rotWithShape="1">
          <a:blip r:embed="rId3">
            <a:alphaModFix/>
          </a:blip>
          <a:srcRect b="0" l="0" r="0" t="0"/>
          <a:stretch/>
        </p:blipFill>
        <p:spPr>
          <a:xfrm>
            <a:off x="4825900" y="890738"/>
            <a:ext cx="3903300" cy="1096675"/>
          </a:xfrm>
          <a:prstGeom prst="rect">
            <a:avLst/>
          </a:prstGeom>
          <a:noFill/>
          <a:ln>
            <a:noFill/>
          </a:ln>
        </p:spPr>
      </p:pic>
      <p:sp>
        <p:nvSpPr>
          <p:cNvPr id="603" name="Google Shape;603;p81"/>
          <p:cNvSpPr txBox="1"/>
          <p:nvPr/>
        </p:nvSpPr>
        <p:spPr>
          <a:xfrm>
            <a:off x="120850" y="2748550"/>
            <a:ext cx="4525800" cy="21531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2000"/>
              <a:buFont typeface="Arial"/>
              <a:buNone/>
            </a:pPr>
            <a:r>
              <a:rPr b="0" i="0" lang="es-419" sz="2000" u="none" cap="none" strike="noStrike">
                <a:solidFill>
                  <a:srgbClr val="495057"/>
                </a:solidFill>
                <a:latin typeface="Helvetica Neue Light"/>
                <a:ea typeface="Helvetica Neue Light"/>
                <a:cs typeface="Helvetica Neue Light"/>
                <a:sym typeface="Helvetica Neue Light"/>
              </a:rPr>
              <a:t>Ahora agregaremos el método </a:t>
            </a:r>
            <a:r>
              <a:rPr b="1" i="0" lang="es-419" sz="2000" u="none" cap="none" strike="noStrike">
                <a:solidFill>
                  <a:srgbClr val="495057"/>
                </a:solidFill>
                <a:latin typeface="Helvetica Neue"/>
                <a:ea typeface="Helvetica Neue"/>
                <a:cs typeface="Helvetica Neue"/>
                <a:sym typeface="Helvetica Neue"/>
              </a:rPr>
              <a:t>render()</a:t>
            </a:r>
            <a:r>
              <a:rPr b="0" i="0" lang="es-419" sz="2000" u="none" cap="none" strike="noStrike">
                <a:solidFill>
                  <a:srgbClr val="495057"/>
                </a:solidFill>
                <a:latin typeface="Helvetica Neue Light"/>
                <a:ea typeface="Helvetica Neue Light"/>
                <a:cs typeface="Helvetica Neue Light"/>
                <a:sym typeface="Helvetica Neue Light"/>
              </a:rPr>
              <a:t>, el único método requerido en un componente de clase, que se usa para representar nodos DOM.</a:t>
            </a:r>
            <a:endParaRPr b="0" i="0" sz="2000" u="none" cap="none" strike="noStrike">
              <a:solidFill>
                <a:srgbClr val="495057"/>
              </a:solidFill>
              <a:latin typeface="Helvetica Neue Light"/>
              <a:ea typeface="Helvetica Neue Light"/>
              <a:cs typeface="Helvetica Neue Light"/>
              <a:sym typeface="Helvetica Neue Light"/>
            </a:endParaRPr>
          </a:p>
          <a:p>
            <a:pPr indent="0" lvl="0" marL="0" marR="0" rtl="0" algn="l">
              <a:lnSpc>
                <a:spcPct val="115000"/>
              </a:lnSpc>
              <a:spcBef>
                <a:spcPts val="1800"/>
              </a:spcBef>
              <a:spcAft>
                <a:spcPts val="0"/>
              </a:spcAft>
              <a:buClr>
                <a:srgbClr val="000000"/>
              </a:buClr>
              <a:buSzPts val="1100"/>
              <a:buFont typeface="Arial"/>
              <a:buNone/>
            </a:pPr>
            <a:r>
              <a:t/>
            </a:r>
            <a:endParaRPr b="0" i="0" sz="1100" u="none" cap="none" strike="noStrike">
              <a:solidFill>
                <a:schemeClr val="dk1"/>
              </a:solidFill>
              <a:latin typeface="Helvetica Neue Light"/>
              <a:ea typeface="Helvetica Neue Light"/>
              <a:cs typeface="Helvetica Neue Light"/>
              <a:sym typeface="Helvetica Neue Light"/>
            </a:endParaRPr>
          </a:p>
        </p:txBody>
      </p:sp>
      <p:pic>
        <p:nvPicPr>
          <p:cNvPr id="604" name="Google Shape;604;p81"/>
          <p:cNvPicPr preferRelativeResize="0"/>
          <p:nvPr/>
        </p:nvPicPr>
        <p:blipFill rotWithShape="1">
          <a:blip r:embed="rId4">
            <a:alphaModFix/>
          </a:blip>
          <a:srcRect b="0" l="0" r="0" t="0"/>
          <a:stretch/>
        </p:blipFill>
        <p:spPr>
          <a:xfrm>
            <a:off x="4825900" y="2748550"/>
            <a:ext cx="3903300" cy="2083356"/>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08" name="Shape 608"/>
        <p:cNvGrpSpPr/>
        <p:nvPr/>
      </p:nvGrpSpPr>
      <p:grpSpPr>
        <a:xfrm>
          <a:off x="0" y="0"/>
          <a:ext cx="0" cy="0"/>
          <a:chOff x="0" y="0"/>
          <a:chExt cx="0" cy="0"/>
        </a:xfrm>
      </p:grpSpPr>
      <p:sp>
        <p:nvSpPr>
          <p:cNvPr id="609" name="Google Shape;609;p82"/>
          <p:cNvSpPr txBox="1"/>
          <p:nvPr/>
        </p:nvSpPr>
        <p:spPr>
          <a:xfrm>
            <a:off x="94000" y="617750"/>
            <a:ext cx="3693000" cy="1356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0" i="0" lang="es-419" sz="2000" u="none" cap="none" strike="noStrike">
                <a:solidFill>
                  <a:srgbClr val="495057"/>
                </a:solidFill>
                <a:latin typeface="Helvetica Neue Light"/>
                <a:ea typeface="Helvetica Neue Light"/>
                <a:cs typeface="Helvetica Neue Light"/>
                <a:sym typeface="Helvetica Neue Light"/>
              </a:rPr>
              <a:t>Dentro del </a:t>
            </a:r>
            <a:r>
              <a:rPr b="0" i="0" lang="es-419" sz="2000" u="none" cap="none" strike="noStrike">
                <a:solidFill>
                  <a:schemeClr val="dk1"/>
                </a:solidFill>
                <a:latin typeface="Helvetica Neue Light"/>
                <a:ea typeface="Helvetica Neue Light"/>
                <a:cs typeface="Helvetica Neue Light"/>
                <a:sym typeface="Helvetica Neue Light"/>
              </a:rPr>
              <a:t>return</a:t>
            </a:r>
            <a:r>
              <a:rPr b="0" i="0" lang="es-419" sz="2000" u="none" cap="none" strike="noStrike">
                <a:solidFill>
                  <a:srgbClr val="495057"/>
                </a:solidFill>
                <a:latin typeface="Helvetica Neue Light"/>
                <a:ea typeface="Helvetica Neue Light"/>
                <a:cs typeface="Helvetica Neue Light"/>
                <a:sym typeface="Helvetica Neue Light"/>
              </a:rPr>
              <a:t>, vamos a poner lo que parece un simple elemento HTML</a:t>
            </a:r>
            <a:endParaRPr b="0" i="0" sz="2000" u="none" cap="none" strike="noStrike">
              <a:solidFill>
                <a:srgbClr val="000000"/>
              </a:solidFill>
              <a:latin typeface="Helvetica Neue Light"/>
              <a:ea typeface="Helvetica Neue Light"/>
              <a:cs typeface="Helvetica Neue Light"/>
              <a:sym typeface="Helvetica Neue Light"/>
            </a:endParaRPr>
          </a:p>
        </p:txBody>
      </p:sp>
      <p:pic>
        <p:nvPicPr>
          <p:cNvPr id="610" name="Google Shape;610;p82"/>
          <p:cNvPicPr preferRelativeResize="0"/>
          <p:nvPr/>
        </p:nvPicPr>
        <p:blipFill rotWithShape="1">
          <a:blip r:embed="rId3">
            <a:alphaModFix/>
          </a:blip>
          <a:srcRect b="0" l="0" r="0" t="0"/>
          <a:stretch/>
        </p:blipFill>
        <p:spPr>
          <a:xfrm>
            <a:off x="3532275" y="2672475"/>
            <a:ext cx="5478150" cy="461883"/>
          </a:xfrm>
          <a:prstGeom prst="rect">
            <a:avLst/>
          </a:prstGeom>
          <a:noFill/>
          <a:ln>
            <a:noFill/>
          </a:ln>
        </p:spPr>
      </p:pic>
      <p:sp>
        <p:nvSpPr>
          <p:cNvPr id="611" name="Google Shape;611;p82"/>
          <p:cNvSpPr txBox="1"/>
          <p:nvPr/>
        </p:nvSpPr>
        <p:spPr>
          <a:xfrm>
            <a:off x="94000" y="2101725"/>
            <a:ext cx="3693000" cy="1880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0" i="0" lang="es-419" sz="2000" u="none" cap="none" strike="noStrike">
                <a:solidFill>
                  <a:srgbClr val="495057"/>
                </a:solidFill>
                <a:latin typeface="Helvetica Neue Light"/>
                <a:ea typeface="Helvetica Neue Light"/>
                <a:cs typeface="Helvetica Neue Light"/>
                <a:sym typeface="Helvetica Neue Light"/>
              </a:rPr>
              <a:t>Finalmente, vamos a usar el método render() React DOM para representar la clase que creamos en el div en nuestro HTML.</a:t>
            </a:r>
            <a:endParaRPr b="0" i="0" sz="2000" u="none" cap="none" strike="noStrike">
              <a:solidFill>
                <a:srgbClr val="000000"/>
              </a:solidFill>
              <a:latin typeface="Helvetica Neue Light"/>
              <a:ea typeface="Helvetica Neue Light"/>
              <a:cs typeface="Helvetica Neue Light"/>
              <a:sym typeface="Helvetica Neue Light"/>
            </a:endParaRPr>
          </a:p>
        </p:txBody>
      </p:sp>
      <p:pic>
        <p:nvPicPr>
          <p:cNvPr id="612" name="Google Shape;612;p82"/>
          <p:cNvPicPr preferRelativeResize="0"/>
          <p:nvPr/>
        </p:nvPicPr>
        <p:blipFill rotWithShape="1">
          <a:blip r:embed="rId4">
            <a:alphaModFix/>
          </a:blip>
          <a:srcRect b="0" l="0" r="0" t="0"/>
          <a:stretch/>
        </p:blipFill>
        <p:spPr>
          <a:xfrm>
            <a:off x="3993250" y="493290"/>
            <a:ext cx="3934850" cy="1688063"/>
          </a:xfrm>
          <a:prstGeom prst="rect">
            <a:avLst/>
          </a:prstGeom>
          <a:noFill/>
          <a:ln>
            <a:noFill/>
          </a:ln>
        </p:spPr>
      </p:pic>
      <p:sp>
        <p:nvSpPr>
          <p:cNvPr id="613" name="Google Shape;613;p82"/>
          <p:cNvSpPr txBox="1"/>
          <p:nvPr/>
        </p:nvSpPr>
        <p:spPr>
          <a:xfrm>
            <a:off x="94000" y="4109500"/>
            <a:ext cx="9050100" cy="9669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000"/>
              <a:buFont typeface="Arial"/>
              <a:buNone/>
            </a:pPr>
            <a:r>
              <a:rPr b="1" i="0" lang="es-419" sz="2000" u="none" cap="none" strike="noStrike">
                <a:solidFill>
                  <a:srgbClr val="000000"/>
                </a:solidFill>
                <a:latin typeface="Helvetica Neue"/>
                <a:ea typeface="Helvetica Neue"/>
                <a:cs typeface="Helvetica Neue"/>
                <a:sym typeface="Helvetica Neue"/>
              </a:rPr>
              <a:t>¡Ahora mira tu index.html en el navegador para ver la etiqueta H1 que creamos renderizada en el DOM!</a:t>
            </a:r>
            <a:endParaRPr b="1" i="0" sz="2000" u="none" cap="none" strike="noStrike">
              <a:solidFill>
                <a:srgbClr val="000000"/>
              </a:solidFill>
              <a:latin typeface="Helvetica Neue"/>
              <a:ea typeface="Helvetica Neue"/>
              <a:cs typeface="Helvetica Neue"/>
              <a:sym typeface="Helvetica Neue"/>
            </a:endParaRPr>
          </a:p>
          <a:p>
            <a:pPr indent="0" lvl="0" marL="0" marR="0" rtl="0" algn="l">
              <a:lnSpc>
                <a:spcPct val="115000"/>
              </a:lnSpc>
              <a:spcBef>
                <a:spcPts val="1800"/>
              </a:spcBef>
              <a:spcAft>
                <a:spcPts val="0"/>
              </a:spcAft>
              <a:buClr>
                <a:srgbClr val="000000"/>
              </a:buClr>
              <a:buSzPts val="1100"/>
              <a:buFont typeface="Arial"/>
              <a:buNone/>
            </a:pPr>
            <a:r>
              <a:t/>
            </a:r>
            <a:endParaRPr b="1" i="0" sz="1100" u="none" cap="none" strike="noStrike">
              <a:solidFill>
                <a:schemeClr val="dk1"/>
              </a:solidFill>
              <a:latin typeface="Helvetica Neue"/>
              <a:ea typeface="Helvetica Neue"/>
              <a:cs typeface="Helvetica Neue"/>
              <a:sym typeface="Helvetica Neue"/>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gradFill>
          <a:gsLst>
            <a:gs pos="0">
              <a:srgbClr val="E0FF00"/>
            </a:gs>
            <a:gs pos="100000">
              <a:srgbClr val="3CEFAB"/>
            </a:gs>
          </a:gsLst>
          <a:lin ang="10800025" scaled="0"/>
        </a:gradFill>
      </p:bgPr>
    </p:bg>
    <p:spTree>
      <p:nvGrpSpPr>
        <p:cNvPr id="617" name="Shape 617"/>
        <p:cNvGrpSpPr/>
        <p:nvPr/>
      </p:nvGrpSpPr>
      <p:grpSpPr>
        <a:xfrm>
          <a:off x="0" y="0"/>
          <a:ext cx="0" cy="0"/>
          <a:chOff x="0" y="0"/>
          <a:chExt cx="0" cy="0"/>
        </a:xfrm>
      </p:grpSpPr>
      <p:sp>
        <p:nvSpPr>
          <p:cNvPr id="618" name="Google Shape;618;p83"/>
          <p:cNvSpPr txBox="1"/>
          <p:nvPr/>
        </p:nvSpPr>
        <p:spPr>
          <a:xfrm>
            <a:off x="2187450" y="1706500"/>
            <a:ext cx="47691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419" sz="3600" u="none" cap="none" strike="noStrike">
                <a:solidFill>
                  <a:srgbClr val="000000"/>
                </a:solidFill>
                <a:latin typeface="Anton"/>
                <a:ea typeface="Anton"/>
                <a:cs typeface="Anton"/>
                <a:sym typeface="Anton"/>
              </a:rPr>
              <a:t>VAMOS AL CÓDIGO</a:t>
            </a:r>
            <a:endParaRPr b="0" i="1" sz="3600" u="none" cap="none" strike="noStrike">
              <a:solidFill>
                <a:srgbClr val="000000"/>
              </a:solidFill>
              <a:latin typeface="Anton"/>
              <a:ea typeface="Anton"/>
              <a:cs typeface="Anton"/>
              <a:sym typeface="Anton"/>
            </a:endParaRPr>
          </a:p>
        </p:txBody>
      </p:sp>
      <p:pic>
        <p:nvPicPr>
          <p:cNvPr id="619" name="Google Shape;619;p83"/>
          <p:cNvPicPr preferRelativeResize="0"/>
          <p:nvPr/>
        </p:nvPicPr>
        <p:blipFill rotWithShape="1">
          <a:blip r:embed="rId3">
            <a:alphaModFix/>
          </a:blip>
          <a:srcRect b="0" l="0" r="0" t="0"/>
          <a:stretch/>
        </p:blipFill>
        <p:spPr>
          <a:xfrm>
            <a:off x="7446150" y="4444700"/>
            <a:ext cx="1186526" cy="330675"/>
          </a:xfrm>
          <a:prstGeom prst="rect">
            <a:avLst/>
          </a:prstGeom>
          <a:noFill/>
          <a:ln>
            <a:noFill/>
          </a:ln>
        </p:spPr>
      </p:pic>
      <p:pic>
        <p:nvPicPr>
          <p:cNvPr id="620" name="Google Shape;620;p83"/>
          <p:cNvPicPr preferRelativeResize="0"/>
          <p:nvPr/>
        </p:nvPicPr>
        <p:blipFill rotWithShape="1">
          <a:blip r:embed="rId4">
            <a:alphaModFix/>
          </a:blip>
          <a:srcRect b="0" l="0" r="0" t="0"/>
          <a:stretch/>
        </p:blipFill>
        <p:spPr>
          <a:xfrm>
            <a:off x="3390678" y="2435150"/>
            <a:ext cx="2362650" cy="1328400"/>
          </a:xfrm>
          <a:prstGeom prst="rect">
            <a:avLst/>
          </a:prstGeom>
          <a:noFill/>
          <a:ln>
            <a:noFill/>
          </a:ln>
        </p:spPr>
      </p:pic>
      <p:pic>
        <p:nvPicPr>
          <p:cNvPr id="621" name="Google Shape;621;p83"/>
          <p:cNvPicPr preferRelativeResize="0"/>
          <p:nvPr/>
        </p:nvPicPr>
        <p:blipFill rotWithShape="1">
          <a:blip r:embed="rId5">
            <a:alphaModFix/>
          </a:blip>
          <a:srcRect b="0" l="0" r="0" t="0"/>
          <a:stretch/>
        </p:blipFill>
        <p:spPr>
          <a:xfrm>
            <a:off x="3978725" y="519975"/>
            <a:ext cx="1186525" cy="1186525"/>
          </a:xfrm>
          <a:prstGeom prst="rect">
            <a:avLst/>
          </a:prstGeom>
          <a:noFill/>
          <a:ln>
            <a:noFill/>
          </a:ln>
        </p:spPr>
      </p:pic>
      <p:sp>
        <p:nvSpPr>
          <p:cNvPr id="622" name="Google Shape;622;p83"/>
          <p:cNvSpPr txBox="1"/>
          <p:nvPr/>
        </p:nvSpPr>
        <p:spPr>
          <a:xfrm>
            <a:off x="809550" y="3807400"/>
            <a:ext cx="7524900" cy="7551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4000"/>
              <a:buFont typeface="Arial"/>
              <a:buNone/>
            </a:pPr>
            <a:r>
              <a:rPr b="0" i="0" lang="es-419" sz="2000" u="none" cap="none" strike="noStrike">
                <a:solidFill>
                  <a:srgbClr val="000000"/>
                </a:solidFill>
                <a:latin typeface="Helvetica Neue Light"/>
                <a:ea typeface="Helvetica Neue Light"/>
                <a:cs typeface="Helvetica Neue Light"/>
                <a:sym typeface="Helvetica Neue Light"/>
              </a:rPr>
              <a:t>Momento de consolidación de aprendizajes</a:t>
            </a:r>
            <a:endParaRPr b="0" i="1" sz="1600" u="none" cap="none" strike="noStrike">
              <a:solidFill>
                <a:srgbClr val="000000"/>
              </a:solidFill>
              <a:latin typeface="Helvetica Neue Light"/>
              <a:ea typeface="Helvetica Neue Light"/>
              <a:cs typeface="Helvetica Neue Light"/>
              <a:sym typeface="Helvetica Neue Ligh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115" name="Shape 115"/>
        <p:cNvGrpSpPr/>
        <p:nvPr/>
      </p:nvGrpSpPr>
      <p:grpSpPr>
        <a:xfrm>
          <a:off x="0" y="0"/>
          <a:ext cx="0" cy="0"/>
          <a:chOff x="0" y="0"/>
          <a:chExt cx="0" cy="0"/>
        </a:xfrm>
      </p:grpSpPr>
      <p:sp>
        <p:nvSpPr>
          <p:cNvPr id="116" name="Google Shape;116;p21"/>
          <p:cNvSpPr txBox="1"/>
          <p:nvPr/>
        </p:nvSpPr>
        <p:spPr>
          <a:xfrm>
            <a:off x="1398000" y="207720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419" sz="3600" u="none" cap="none" strike="noStrike">
                <a:solidFill>
                  <a:srgbClr val="121212"/>
                </a:solidFill>
                <a:latin typeface="Anton"/>
                <a:ea typeface="Anton"/>
                <a:cs typeface="Anton"/>
                <a:sym typeface="Anton"/>
              </a:rPr>
              <a:t>¿CUÁL ES NUESTRO PROYECTO FINAL?</a:t>
            </a:r>
            <a:endParaRPr b="0" i="1" sz="3600" u="none" cap="none" strike="noStrike">
              <a:solidFill>
                <a:srgbClr val="121212"/>
              </a:solidFill>
              <a:latin typeface="Anton"/>
              <a:ea typeface="Anton"/>
              <a:cs typeface="Anton"/>
              <a:sym typeface="Anton"/>
            </a:endParaRPr>
          </a:p>
        </p:txBody>
      </p:sp>
      <p:pic>
        <p:nvPicPr>
          <p:cNvPr id="117" name="Google Shape;117;p21"/>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blipFill>
          <a:blip r:embed="rId3">
            <a:alphaModFix/>
          </a:blip>
          <a:stretch>
            <a:fillRect/>
          </a:stretch>
        </a:blipFill>
      </p:bgPr>
    </p:bg>
    <p:spTree>
      <p:nvGrpSpPr>
        <p:cNvPr id="626" name="Shape 626"/>
        <p:cNvGrpSpPr/>
        <p:nvPr/>
      </p:nvGrpSpPr>
      <p:grpSpPr>
        <a:xfrm>
          <a:off x="0" y="0"/>
          <a:ext cx="0" cy="0"/>
          <a:chOff x="0" y="0"/>
          <a:chExt cx="0" cy="0"/>
        </a:xfrm>
      </p:grpSpPr>
      <p:sp>
        <p:nvSpPr>
          <p:cNvPr id="627" name="Google Shape;627;p84"/>
          <p:cNvSpPr txBox="1"/>
          <p:nvPr/>
        </p:nvSpPr>
        <p:spPr>
          <a:xfrm>
            <a:off x="2776738" y="1880500"/>
            <a:ext cx="2804700" cy="1129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0" i="1" lang="es-419" sz="4000" u="none" cap="none" strike="noStrike">
                <a:solidFill>
                  <a:srgbClr val="E0FF00"/>
                </a:solidFill>
                <a:latin typeface="Anton"/>
                <a:ea typeface="Anton"/>
                <a:cs typeface="Anton"/>
                <a:sym typeface="Anton"/>
              </a:rPr>
              <a:t>¿PREGUNTAS?</a:t>
            </a:r>
            <a:endParaRPr b="0" i="1" sz="4000" u="none" cap="none" strike="noStrike">
              <a:solidFill>
                <a:srgbClr val="E0FF00"/>
              </a:solidFill>
              <a:latin typeface="Anton"/>
              <a:ea typeface="Anton"/>
              <a:cs typeface="Anton"/>
              <a:sym typeface="Anton"/>
            </a:endParaRPr>
          </a:p>
        </p:txBody>
      </p:sp>
      <p:pic>
        <p:nvPicPr>
          <p:cNvPr descr="Tiger Face on Apple iOS 12.2" id="628" name="Google Shape;628;p84"/>
          <p:cNvPicPr preferRelativeResize="0"/>
          <p:nvPr/>
        </p:nvPicPr>
        <p:blipFill rotWithShape="1">
          <a:blip r:embed="rId4">
            <a:alphaModFix/>
          </a:blip>
          <a:srcRect b="0" l="0" r="0" t="0"/>
          <a:stretch/>
        </p:blipFill>
        <p:spPr>
          <a:xfrm>
            <a:off x="5655188" y="2089063"/>
            <a:ext cx="712075" cy="712075"/>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FF00"/>
            </a:gs>
            <a:gs pos="100000">
              <a:srgbClr val="3CEFAB"/>
            </a:gs>
          </a:gsLst>
          <a:lin ang="10800025" scaled="0"/>
        </a:gradFill>
      </p:bgPr>
    </p:bg>
    <p:spTree>
      <p:nvGrpSpPr>
        <p:cNvPr id="632" name="Shape 632"/>
        <p:cNvGrpSpPr/>
        <p:nvPr/>
      </p:nvGrpSpPr>
      <p:grpSpPr>
        <a:xfrm>
          <a:off x="0" y="0"/>
          <a:ext cx="0" cy="0"/>
          <a:chOff x="0" y="0"/>
          <a:chExt cx="0" cy="0"/>
        </a:xfrm>
      </p:grpSpPr>
      <p:sp>
        <p:nvSpPr>
          <p:cNvPr id="633" name="Google Shape;633;p85"/>
          <p:cNvSpPr txBox="1"/>
          <p:nvPr/>
        </p:nvSpPr>
        <p:spPr>
          <a:xfrm>
            <a:off x="959875" y="2610600"/>
            <a:ext cx="72243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419" sz="3600" u="none" cap="none" strike="noStrike">
                <a:solidFill>
                  <a:srgbClr val="000000"/>
                </a:solidFill>
                <a:latin typeface="Anton"/>
                <a:ea typeface="Anton"/>
                <a:cs typeface="Anton"/>
                <a:sym typeface="Anton"/>
              </a:rPr>
              <a:t>¿QUIERES SABER MÁS? TE DEJAMOS MATERIAL AMPLIADO</a:t>
            </a:r>
            <a:endParaRPr b="0" i="1" sz="3600" u="none" cap="none" strike="noStrike">
              <a:solidFill>
                <a:srgbClr val="000000"/>
              </a:solidFill>
              <a:latin typeface="Anton"/>
              <a:ea typeface="Anton"/>
              <a:cs typeface="Anton"/>
              <a:sym typeface="Anton"/>
            </a:endParaRPr>
          </a:p>
        </p:txBody>
      </p:sp>
      <p:pic>
        <p:nvPicPr>
          <p:cNvPr id="634" name="Google Shape;634;p85"/>
          <p:cNvPicPr preferRelativeResize="0"/>
          <p:nvPr/>
        </p:nvPicPr>
        <p:blipFill rotWithShape="1">
          <a:blip r:embed="rId3">
            <a:alphaModFix/>
          </a:blip>
          <a:srcRect b="0" l="0" r="0" t="0"/>
          <a:stretch/>
        </p:blipFill>
        <p:spPr>
          <a:xfrm>
            <a:off x="3978713" y="1025775"/>
            <a:ext cx="1186525" cy="1186525"/>
          </a:xfrm>
          <a:prstGeom prst="rect">
            <a:avLst/>
          </a:prstGeom>
          <a:noFill/>
          <a:ln>
            <a:noFill/>
          </a:ln>
        </p:spPr>
      </p:pic>
      <p:pic>
        <p:nvPicPr>
          <p:cNvPr id="635" name="Google Shape;635;p85"/>
          <p:cNvPicPr preferRelativeResize="0"/>
          <p:nvPr/>
        </p:nvPicPr>
        <p:blipFill rotWithShape="1">
          <a:blip r:embed="rId4">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9" name="Shape 639"/>
        <p:cNvGrpSpPr/>
        <p:nvPr/>
      </p:nvGrpSpPr>
      <p:grpSpPr>
        <a:xfrm>
          <a:off x="0" y="0"/>
          <a:ext cx="0" cy="0"/>
          <a:chOff x="0" y="0"/>
          <a:chExt cx="0" cy="0"/>
        </a:xfrm>
      </p:grpSpPr>
      <p:sp>
        <p:nvSpPr>
          <p:cNvPr id="640" name="Google Shape;640;p86"/>
          <p:cNvSpPr txBox="1"/>
          <p:nvPr/>
        </p:nvSpPr>
        <p:spPr>
          <a:xfrm>
            <a:off x="1970900" y="1734450"/>
            <a:ext cx="6594900" cy="1674600"/>
          </a:xfrm>
          <a:prstGeom prst="rect">
            <a:avLst/>
          </a:prstGeom>
          <a:noFill/>
          <a:ln>
            <a:noFill/>
          </a:ln>
        </p:spPr>
        <p:txBody>
          <a:bodyPr anchorCtr="0" anchor="ctr" bIns="91425" lIns="91425" spcFirstLastPara="1" rIns="91425" wrap="square" tIns="91425">
            <a:noAutofit/>
          </a:bodyPr>
          <a:lstStyle/>
          <a:p>
            <a:pPr indent="-342900" lvl="0" marL="457200" marR="0" rtl="0" algn="l">
              <a:lnSpc>
                <a:spcPct val="115000"/>
              </a:lnSpc>
              <a:spcBef>
                <a:spcPts val="1000"/>
              </a:spcBef>
              <a:spcAft>
                <a:spcPts val="0"/>
              </a:spcAft>
              <a:buClr>
                <a:srgbClr val="3CEFAB"/>
              </a:buClr>
              <a:buSzPts val="1800"/>
              <a:buFont typeface="Arial"/>
              <a:buChar char="●"/>
            </a:pPr>
            <a:r>
              <a:rPr b="0" i="0" lang="es-419" sz="1800" u="sng" cap="none" strike="noStrike">
                <a:solidFill>
                  <a:srgbClr val="0097A7"/>
                </a:solidFill>
                <a:latin typeface="Helvetica Neue Light"/>
                <a:ea typeface="Helvetica Neue Light"/>
                <a:cs typeface="Helvetica Neue Light"/>
                <a:sym typeface="Helvetica Neue Light"/>
                <a:hlinkClick r:id="rId3">
                  <a:extLst>
                    <a:ext uri="{A12FA001-AC4F-418D-AE19-62706E023703}">
                      <ahyp:hlinkClr val="tx"/>
                    </a:ext>
                  </a:extLst>
                </a:hlinkClick>
              </a:rPr>
              <a:t>https://es.wikipedia.org/wiki/HTML</a:t>
            </a:r>
            <a:r>
              <a:rPr b="0" i="0" lang="es-419" sz="1800" u="none" cap="none" strike="noStrike">
                <a:solidFill>
                  <a:srgbClr val="000000"/>
                </a:solidFill>
                <a:latin typeface="Helvetica Neue Light"/>
                <a:ea typeface="Helvetica Neue Light"/>
                <a:cs typeface="Helvetica Neue Light"/>
                <a:sym typeface="Helvetica Neue Light"/>
              </a:rPr>
              <a:t> | </a:t>
            </a:r>
            <a:r>
              <a:rPr b="1" i="1" lang="es-419" sz="1800" u="none" cap="none" strike="noStrike">
                <a:solidFill>
                  <a:srgbClr val="000000"/>
                </a:solidFill>
                <a:latin typeface="Helvetica Neue"/>
                <a:ea typeface="Helvetica Neue"/>
                <a:cs typeface="Helvetica Neue"/>
                <a:sym typeface="Helvetica Neue"/>
              </a:rPr>
              <a:t>Wikipedia</a:t>
            </a:r>
            <a:endParaRPr b="1" i="1" sz="1800" u="none" cap="none" strike="noStrike">
              <a:solidFill>
                <a:srgbClr val="000000"/>
              </a:solidFill>
              <a:latin typeface="Helvetica Neue"/>
              <a:ea typeface="Helvetica Neue"/>
              <a:cs typeface="Helvetica Neue"/>
              <a:sym typeface="Helvetica Neue"/>
            </a:endParaRPr>
          </a:p>
          <a:p>
            <a:pPr indent="-342900" lvl="0" marL="457200" marR="0" rtl="0" algn="l">
              <a:lnSpc>
                <a:spcPct val="115000"/>
              </a:lnSpc>
              <a:spcBef>
                <a:spcPts val="1000"/>
              </a:spcBef>
              <a:spcAft>
                <a:spcPts val="0"/>
              </a:spcAft>
              <a:buClr>
                <a:srgbClr val="3CEFAB"/>
              </a:buClr>
              <a:buSzPts val="1800"/>
              <a:buFont typeface="Arial"/>
              <a:buChar char="●"/>
            </a:pPr>
            <a:r>
              <a:rPr b="0" i="0" lang="es-419" sz="1800" u="sng" cap="none" strike="noStrike">
                <a:solidFill>
                  <a:srgbClr val="0097A7"/>
                </a:solidFill>
                <a:latin typeface="Helvetica Neue Light"/>
                <a:ea typeface="Helvetica Neue Light"/>
                <a:cs typeface="Helvetica Neue Light"/>
                <a:sym typeface="Helvetica Neue Light"/>
                <a:hlinkClick r:id="rId4">
                  <a:extLst>
                    <a:ext uri="{A12FA001-AC4F-418D-AE19-62706E023703}">
                      <ahyp:hlinkClr val="tx"/>
                    </a:ext>
                  </a:extLst>
                </a:hlinkClick>
              </a:rPr>
              <a:t>http://www.w3schools.com/html/</a:t>
            </a:r>
            <a:r>
              <a:rPr b="0" i="0" lang="es-419" sz="1800" u="none" cap="none" strike="noStrike">
                <a:solidFill>
                  <a:srgbClr val="0097A7"/>
                </a:solidFill>
                <a:latin typeface="Helvetica Neue Light"/>
                <a:ea typeface="Helvetica Neue Light"/>
                <a:cs typeface="Helvetica Neue Light"/>
                <a:sym typeface="Helvetica Neue Light"/>
              </a:rPr>
              <a:t> </a:t>
            </a:r>
            <a:r>
              <a:rPr b="0" i="0" lang="es-419" sz="1800" u="none" cap="none" strike="noStrike">
                <a:solidFill>
                  <a:schemeClr val="dk1"/>
                </a:solidFill>
                <a:latin typeface="Helvetica Neue Light"/>
                <a:ea typeface="Helvetica Neue Light"/>
                <a:cs typeface="Helvetica Neue Light"/>
                <a:sym typeface="Helvetica Neue Light"/>
              </a:rPr>
              <a:t>| </a:t>
            </a:r>
            <a:r>
              <a:rPr b="1" i="1" lang="es-419" sz="1800" u="none" cap="none" strike="noStrike">
                <a:solidFill>
                  <a:schemeClr val="dk1"/>
                </a:solidFill>
                <a:latin typeface="Helvetica Neue"/>
                <a:ea typeface="Helvetica Neue"/>
                <a:cs typeface="Helvetica Neue"/>
                <a:sym typeface="Helvetica Neue"/>
              </a:rPr>
              <a:t>w3schools.com</a:t>
            </a:r>
            <a:endParaRPr b="0" i="0" sz="1800" u="none" cap="none" strike="noStrike">
              <a:solidFill>
                <a:srgbClr val="0097A7"/>
              </a:solidFill>
              <a:latin typeface="Helvetica Neue Light"/>
              <a:ea typeface="Helvetica Neue Light"/>
              <a:cs typeface="Helvetica Neue Light"/>
              <a:sym typeface="Helvetica Neue Light"/>
            </a:endParaRPr>
          </a:p>
          <a:p>
            <a:pPr indent="-342900" lvl="0" marL="457200" marR="0" rtl="0" algn="l">
              <a:lnSpc>
                <a:spcPct val="115000"/>
              </a:lnSpc>
              <a:spcBef>
                <a:spcPts val="1000"/>
              </a:spcBef>
              <a:spcAft>
                <a:spcPts val="0"/>
              </a:spcAft>
              <a:buClr>
                <a:srgbClr val="3CEFAB"/>
              </a:buClr>
              <a:buSzPts val="1800"/>
              <a:buFont typeface="Arial"/>
              <a:buChar char="●"/>
            </a:pPr>
            <a:r>
              <a:rPr b="0" i="0" lang="es-419" sz="1800" u="sng" cap="none" strike="noStrike">
                <a:solidFill>
                  <a:srgbClr val="0097A7"/>
                </a:solidFill>
                <a:latin typeface="Helvetica Neue Light"/>
                <a:ea typeface="Helvetica Neue Light"/>
                <a:cs typeface="Helvetica Neue Light"/>
                <a:sym typeface="Helvetica Neue Light"/>
                <a:hlinkClick r:id="rId5">
                  <a:extLst>
                    <a:ext uri="{A12FA001-AC4F-418D-AE19-62706E023703}">
                      <ahyp:hlinkClr val="tx"/>
                    </a:ext>
                  </a:extLst>
                </a:hlinkClick>
              </a:rPr>
              <a:t>http://www.w3schools.com/css</a:t>
            </a:r>
            <a:r>
              <a:rPr b="0" i="0" lang="es-419" sz="1800" u="none" cap="none" strike="noStrike">
                <a:solidFill>
                  <a:srgbClr val="0097A7"/>
                </a:solidFill>
                <a:latin typeface="Helvetica Neue Light"/>
                <a:ea typeface="Helvetica Neue Light"/>
                <a:cs typeface="Helvetica Neue Light"/>
                <a:sym typeface="Helvetica Neue Light"/>
              </a:rPr>
              <a:t> </a:t>
            </a:r>
            <a:r>
              <a:rPr b="0" i="0" lang="es-419" sz="1800" u="none" cap="none" strike="noStrike">
                <a:solidFill>
                  <a:schemeClr val="dk1"/>
                </a:solidFill>
                <a:latin typeface="Helvetica Neue Light"/>
                <a:ea typeface="Helvetica Neue Light"/>
                <a:cs typeface="Helvetica Neue Light"/>
                <a:sym typeface="Helvetica Neue Light"/>
              </a:rPr>
              <a:t>| </a:t>
            </a:r>
            <a:r>
              <a:rPr b="1" i="1" lang="es-419" sz="1800" u="none" cap="none" strike="noStrike">
                <a:solidFill>
                  <a:schemeClr val="dk1"/>
                </a:solidFill>
                <a:latin typeface="Helvetica Neue"/>
                <a:ea typeface="Helvetica Neue"/>
                <a:cs typeface="Helvetica Neue"/>
                <a:sym typeface="Helvetica Neue"/>
              </a:rPr>
              <a:t>w3schools.com</a:t>
            </a:r>
            <a:endParaRPr b="0" i="0" sz="1800" u="none" cap="none" strike="noStrike">
              <a:solidFill>
                <a:srgbClr val="0097A7"/>
              </a:solidFill>
              <a:latin typeface="Helvetica Neue Light"/>
              <a:ea typeface="Helvetica Neue Light"/>
              <a:cs typeface="Helvetica Neue Light"/>
              <a:sym typeface="Helvetica Neue Light"/>
            </a:endParaRPr>
          </a:p>
          <a:p>
            <a:pPr indent="-342900" lvl="0" marL="457200" marR="0" rtl="0" algn="l">
              <a:lnSpc>
                <a:spcPct val="115000"/>
              </a:lnSpc>
              <a:spcBef>
                <a:spcPts val="1000"/>
              </a:spcBef>
              <a:spcAft>
                <a:spcPts val="0"/>
              </a:spcAft>
              <a:buClr>
                <a:srgbClr val="3CEFAB"/>
              </a:buClr>
              <a:buSzPts val="1800"/>
              <a:buFont typeface="Arial"/>
              <a:buChar char="●"/>
            </a:pPr>
            <a:r>
              <a:rPr b="0" i="0" lang="es-419" sz="1800" u="sng" cap="none" strike="noStrike">
                <a:solidFill>
                  <a:srgbClr val="0097A7"/>
                </a:solidFill>
                <a:latin typeface="Helvetica Neue Light"/>
                <a:ea typeface="Helvetica Neue Light"/>
                <a:cs typeface="Helvetica Neue Light"/>
                <a:sym typeface="Helvetica Neue Light"/>
                <a:hlinkClick r:id="rId6">
                  <a:extLst>
                    <a:ext uri="{A12FA001-AC4F-418D-AE19-62706E023703}">
                      <ahyp:hlinkClr val="tx"/>
                    </a:ext>
                  </a:extLst>
                </a:hlinkClick>
              </a:rPr>
              <a:t>https://developer.mozilla.org/es/docs/Tools/Page_Inspector</a:t>
            </a:r>
            <a:r>
              <a:rPr b="0" i="0" lang="es-419" sz="1800" u="none" cap="none" strike="noStrike">
                <a:solidFill>
                  <a:srgbClr val="0097A7"/>
                </a:solidFill>
                <a:latin typeface="Helvetica Neue Light"/>
                <a:ea typeface="Helvetica Neue Light"/>
                <a:cs typeface="Helvetica Neue Light"/>
                <a:sym typeface="Helvetica Neue Light"/>
              </a:rPr>
              <a:t> </a:t>
            </a:r>
            <a:r>
              <a:rPr b="0" i="0" lang="es-419" sz="1800" u="none" cap="none" strike="noStrike">
                <a:solidFill>
                  <a:schemeClr val="dk1"/>
                </a:solidFill>
                <a:latin typeface="Helvetica Neue Light"/>
                <a:ea typeface="Helvetica Neue Light"/>
                <a:cs typeface="Helvetica Neue Light"/>
                <a:sym typeface="Helvetica Neue Light"/>
              </a:rPr>
              <a:t>| </a:t>
            </a:r>
            <a:r>
              <a:rPr b="1" i="1" lang="es-419" sz="1800" u="none" cap="none" strike="noStrike">
                <a:solidFill>
                  <a:schemeClr val="dk1"/>
                </a:solidFill>
                <a:latin typeface="Helvetica Neue"/>
                <a:ea typeface="Helvetica Neue"/>
                <a:cs typeface="Helvetica Neue"/>
                <a:sym typeface="Helvetica Neue"/>
              </a:rPr>
              <a:t>MDN web docs</a:t>
            </a:r>
            <a:endParaRPr b="0" i="0" sz="1800" u="none" cap="none" strike="noStrike">
              <a:solidFill>
                <a:srgbClr val="0097A7"/>
              </a:solidFill>
              <a:latin typeface="Helvetica Neue Light"/>
              <a:ea typeface="Helvetica Neue Light"/>
              <a:cs typeface="Helvetica Neue Light"/>
              <a:sym typeface="Helvetica Neue Light"/>
            </a:endParaRPr>
          </a:p>
          <a:p>
            <a:pPr indent="-342900" lvl="0" marL="457200" marR="0" rtl="0" algn="l">
              <a:lnSpc>
                <a:spcPct val="115000"/>
              </a:lnSpc>
              <a:spcBef>
                <a:spcPts val="1000"/>
              </a:spcBef>
              <a:spcAft>
                <a:spcPts val="0"/>
              </a:spcAft>
              <a:buClr>
                <a:srgbClr val="3CEFAB"/>
              </a:buClr>
              <a:buSzPts val="1800"/>
              <a:buFont typeface="Arial"/>
              <a:buChar char="●"/>
            </a:pPr>
            <a:r>
              <a:rPr b="0" i="0" lang="es-419" sz="1800" u="sng" cap="none" strike="noStrike">
                <a:solidFill>
                  <a:srgbClr val="0097A7"/>
                </a:solidFill>
                <a:latin typeface="Helvetica Neue Light"/>
                <a:ea typeface="Helvetica Neue Light"/>
                <a:cs typeface="Helvetica Neue Light"/>
                <a:sym typeface="Helvetica Neue Light"/>
                <a:hlinkClick r:id="rId7">
                  <a:extLst>
                    <a:ext uri="{A12FA001-AC4F-418D-AE19-62706E023703}">
                      <ahyp:hlinkClr val="tx"/>
                    </a:ext>
                  </a:extLst>
                </a:hlinkClick>
              </a:rPr>
              <a:t>https://developer.mozilla.org/es/docs/Web/API</a:t>
            </a:r>
            <a:r>
              <a:rPr b="0" i="0" lang="es-419" sz="1800" u="none" cap="none" strike="noStrike">
                <a:solidFill>
                  <a:srgbClr val="0097A7"/>
                </a:solidFill>
                <a:latin typeface="Helvetica Neue Light"/>
                <a:ea typeface="Helvetica Neue Light"/>
                <a:cs typeface="Helvetica Neue Light"/>
                <a:sym typeface="Helvetica Neue Light"/>
              </a:rPr>
              <a:t> </a:t>
            </a:r>
            <a:r>
              <a:rPr b="0" i="0" lang="es-419" sz="1800" u="none" cap="none" strike="noStrike">
                <a:solidFill>
                  <a:schemeClr val="dk1"/>
                </a:solidFill>
                <a:latin typeface="Helvetica Neue Light"/>
                <a:ea typeface="Helvetica Neue Light"/>
                <a:cs typeface="Helvetica Neue Light"/>
                <a:sym typeface="Helvetica Neue Light"/>
              </a:rPr>
              <a:t>| </a:t>
            </a:r>
            <a:r>
              <a:rPr b="1" i="1" lang="es-419" sz="1800" u="none" cap="none" strike="noStrike">
                <a:solidFill>
                  <a:schemeClr val="dk1"/>
                </a:solidFill>
                <a:latin typeface="Helvetica Neue"/>
                <a:ea typeface="Helvetica Neue"/>
                <a:cs typeface="Helvetica Neue"/>
                <a:sym typeface="Helvetica Neue"/>
              </a:rPr>
              <a:t>MDN web docs</a:t>
            </a:r>
            <a:endParaRPr b="0" i="0" sz="1800" u="none" cap="none" strike="noStrike">
              <a:solidFill>
                <a:srgbClr val="0097A7"/>
              </a:solidFill>
              <a:latin typeface="Helvetica Neue Light"/>
              <a:ea typeface="Helvetica Neue Light"/>
              <a:cs typeface="Helvetica Neue Light"/>
              <a:sym typeface="Helvetica Neue Light"/>
            </a:endParaRPr>
          </a:p>
          <a:p>
            <a:pPr indent="0" lvl="0" marL="0" marR="0" rtl="0" algn="l">
              <a:lnSpc>
                <a:spcPct val="115000"/>
              </a:lnSpc>
              <a:spcBef>
                <a:spcPts val="1000"/>
              </a:spcBef>
              <a:spcAft>
                <a:spcPts val="0"/>
              </a:spcAft>
              <a:buClr>
                <a:srgbClr val="000000"/>
              </a:buClr>
              <a:buSzPts val="1100"/>
              <a:buFont typeface="Arial"/>
              <a:buNone/>
            </a:pPr>
            <a:r>
              <a:t/>
            </a:r>
            <a:endParaRPr b="0" i="0" sz="1800" u="none" cap="none" strike="noStrike">
              <a:solidFill>
                <a:schemeClr val="dk1"/>
              </a:solidFill>
              <a:latin typeface="Helvetica Neue Light"/>
              <a:ea typeface="Helvetica Neue Light"/>
              <a:cs typeface="Helvetica Neue Light"/>
              <a:sym typeface="Helvetica Neue Light"/>
            </a:endParaRPr>
          </a:p>
        </p:txBody>
      </p:sp>
      <p:pic>
        <p:nvPicPr>
          <p:cNvPr id="641" name="Google Shape;641;p86"/>
          <p:cNvPicPr preferRelativeResize="0"/>
          <p:nvPr/>
        </p:nvPicPr>
        <p:blipFill rotWithShape="1">
          <a:blip r:embed="rId8">
            <a:alphaModFix/>
          </a:blip>
          <a:srcRect b="0" l="0" r="0" t="0"/>
          <a:stretch/>
        </p:blipFill>
        <p:spPr>
          <a:xfrm>
            <a:off x="7567925" y="4659625"/>
            <a:ext cx="1186526" cy="330675"/>
          </a:xfrm>
          <a:prstGeom prst="rect">
            <a:avLst/>
          </a:prstGeom>
          <a:noFill/>
          <a:ln>
            <a:noFill/>
          </a:ln>
        </p:spPr>
      </p:pic>
      <p:pic>
        <p:nvPicPr>
          <p:cNvPr id="642" name="Google Shape;642;p86"/>
          <p:cNvPicPr preferRelativeResize="0"/>
          <p:nvPr/>
        </p:nvPicPr>
        <p:blipFill rotWithShape="1">
          <a:blip r:embed="rId9">
            <a:alphaModFix/>
          </a:blip>
          <a:srcRect b="0" l="0" r="0" t="0"/>
          <a:stretch/>
        </p:blipFill>
        <p:spPr>
          <a:xfrm>
            <a:off x="7411525" y="127700"/>
            <a:ext cx="1634174" cy="639850"/>
          </a:xfrm>
          <a:prstGeom prst="rect">
            <a:avLst/>
          </a:prstGeom>
          <a:noFill/>
          <a:ln>
            <a:noFill/>
          </a:ln>
        </p:spPr>
      </p:pic>
      <p:sp>
        <p:nvSpPr>
          <p:cNvPr id="643" name="Google Shape;643;p86"/>
          <p:cNvSpPr/>
          <p:nvPr/>
        </p:nvSpPr>
        <p:spPr>
          <a:xfrm>
            <a:off x="654425" y="1734450"/>
            <a:ext cx="1070700" cy="1070700"/>
          </a:xfrm>
          <a:prstGeom prst="ellipse">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44" name="Google Shape;644;p86"/>
          <p:cNvPicPr preferRelativeResize="0"/>
          <p:nvPr/>
        </p:nvPicPr>
        <p:blipFill rotWithShape="1">
          <a:blip r:embed="rId10">
            <a:alphaModFix/>
          </a:blip>
          <a:srcRect b="0" l="0" r="0" t="0"/>
          <a:stretch/>
        </p:blipFill>
        <p:spPr>
          <a:xfrm>
            <a:off x="917134" y="1997140"/>
            <a:ext cx="545131" cy="545131"/>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48" name="Shape 648"/>
        <p:cNvGrpSpPr/>
        <p:nvPr/>
      </p:nvGrpSpPr>
      <p:grpSpPr>
        <a:xfrm>
          <a:off x="0" y="0"/>
          <a:ext cx="0" cy="0"/>
          <a:chOff x="0" y="0"/>
          <a:chExt cx="0" cy="0"/>
        </a:xfrm>
      </p:grpSpPr>
      <p:sp>
        <p:nvSpPr>
          <p:cNvPr id="649" name="Google Shape;649;p87"/>
          <p:cNvSpPr txBox="1"/>
          <p:nvPr/>
        </p:nvSpPr>
        <p:spPr>
          <a:xfrm>
            <a:off x="2657700" y="2394100"/>
            <a:ext cx="3828600" cy="1129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0"/>
              <a:buFont typeface="Arial"/>
              <a:buNone/>
            </a:pPr>
            <a:r>
              <a:rPr b="0" i="0" lang="es-419" sz="6000" u="none" cap="none" strike="noStrike">
                <a:solidFill>
                  <a:srgbClr val="E8E7E3"/>
                </a:solidFill>
                <a:latin typeface="Arial"/>
                <a:ea typeface="Arial"/>
                <a:cs typeface="Arial"/>
                <a:sym typeface="Arial"/>
              </a:rPr>
              <a:t>☕ </a:t>
            </a:r>
            <a:endParaRPr b="0" i="0" sz="6000" u="none" cap="none" strike="noStrike">
              <a:solidFill>
                <a:srgbClr val="E8E7E3"/>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6000"/>
              <a:buFont typeface="Arial"/>
              <a:buNone/>
            </a:pPr>
            <a:r>
              <a:rPr b="0" i="1" lang="es-419" sz="6000" u="none" cap="none" strike="noStrike">
                <a:solidFill>
                  <a:srgbClr val="E0FF00"/>
                </a:solidFill>
                <a:latin typeface="Anton"/>
                <a:ea typeface="Anton"/>
                <a:cs typeface="Anton"/>
                <a:sym typeface="Anton"/>
              </a:rPr>
              <a:t>BREAK</a:t>
            </a:r>
            <a:endParaRPr b="0" i="1" sz="6000" u="none" cap="none" strike="noStrike">
              <a:solidFill>
                <a:srgbClr val="E0FF00"/>
              </a:solidFill>
              <a:latin typeface="Anton"/>
              <a:ea typeface="Anton"/>
              <a:cs typeface="Anton"/>
              <a:sym typeface="Anton"/>
            </a:endParaRPr>
          </a:p>
          <a:p>
            <a:pPr indent="0" lvl="0" marL="0" marR="0" rtl="0" algn="ctr">
              <a:lnSpc>
                <a:spcPct val="100000"/>
              </a:lnSpc>
              <a:spcBef>
                <a:spcPts val="0"/>
              </a:spcBef>
              <a:spcAft>
                <a:spcPts val="0"/>
              </a:spcAft>
              <a:buClr>
                <a:srgbClr val="000000"/>
              </a:buClr>
              <a:buSzPts val="2100"/>
              <a:buFont typeface="Arial"/>
              <a:buNone/>
            </a:pPr>
            <a:r>
              <a:t/>
            </a:r>
            <a:endParaRPr b="0" i="0" sz="2100" u="none" cap="none" strike="noStrike">
              <a:solidFill>
                <a:schemeClr val="lt1"/>
              </a:solidFill>
              <a:latin typeface="Anton"/>
              <a:ea typeface="Anton"/>
              <a:cs typeface="Anton"/>
              <a:sym typeface="Anton"/>
            </a:endParaRPr>
          </a:p>
          <a:p>
            <a:pPr indent="0" lvl="0" marL="0" marR="0" rtl="0" algn="l">
              <a:lnSpc>
                <a:spcPct val="100000"/>
              </a:lnSpc>
              <a:spcBef>
                <a:spcPts val="0"/>
              </a:spcBef>
              <a:spcAft>
                <a:spcPts val="0"/>
              </a:spcAft>
              <a:buClr>
                <a:srgbClr val="000000"/>
              </a:buClr>
              <a:buSzPts val="4000"/>
              <a:buFont typeface="Arial"/>
              <a:buNone/>
            </a:pPr>
            <a:r>
              <a:t/>
            </a:r>
            <a:endParaRPr b="0" i="1" sz="4000" u="none" cap="none" strike="noStrike">
              <a:solidFill>
                <a:srgbClr val="E0FF00"/>
              </a:solidFill>
              <a:latin typeface="Anton"/>
              <a:ea typeface="Anton"/>
              <a:cs typeface="Anton"/>
              <a:sym typeface="Anton"/>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653" name="Shape 653"/>
        <p:cNvGrpSpPr/>
        <p:nvPr/>
      </p:nvGrpSpPr>
      <p:grpSpPr>
        <a:xfrm>
          <a:off x="0" y="0"/>
          <a:ext cx="0" cy="0"/>
          <a:chOff x="0" y="0"/>
          <a:chExt cx="0" cy="0"/>
        </a:xfrm>
      </p:grpSpPr>
      <p:sp>
        <p:nvSpPr>
          <p:cNvPr id="654" name="Google Shape;654;p88"/>
          <p:cNvSpPr txBox="1"/>
          <p:nvPr/>
        </p:nvSpPr>
        <p:spPr>
          <a:xfrm>
            <a:off x="1154550" y="926800"/>
            <a:ext cx="6834900" cy="29655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3600"/>
              <a:buFont typeface="Arial"/>
              <a:buNone/>
            </a:pPr>
            <a:r>
              <a:rPr lang="es-419" sz="3500">
                <a:solidFill>
                  <a:srgbClr val="37352F"/>
                </a:solidFill>
                <a:latin typeface="Anton"/>
                <a:ea typeface="Anton"/>
                <a:cs typeface="Anton"/>
                <a:sym typeface="Anton"/>
              </a:rPr>
              <a:t>¿Sabías que premiamos a nuestros estudiantes por su dedicación durante la cursada? </a:t>
            </a:r>
            <a:br>
              <a:rPr lang="es-419" sz="3500">
                <a:solidFill>
                  <a:srgbClr val="37352F"/>
                </a:solidFill>
                <a:latin typeface="Anton"/>
                <a:ea typeface="Anton"/>
                <a:cs typeface="Anton"/>
                <a:sym typeface="Anton"/>
              </a:rPr>
            </a:br>
            <a:br>
              <a:rPr lang="es-419" sz="3500">
                <a:solidFill>
                  <a:srgbClr val="37352F"/>
                </a:solidFill>
                <a:latin typeface="Anton"/>
                <a:ea typeface="Anton"/>
                <a:cs typeface="Anton"/>
                <a:sym typeface="Anton"/>
              </a:rPr>
            </a:br>
            <a:r>
              <a:rPr lang="es-419" sz="3500">
                <a:solidFill>
                  <a:srgbClr val="37352F"/>
                </a:solidFill>
                <a:latin typeface="Anton"/>
                <a:ea typeface="Anton"/>
                <a:cs typeface="Anton"/>
                <a:sym typeface="Anton"/>
              </a:rPr>
              <a:t>Conocé los </a:t>
            </a:r>
            <a:r>
              <a:rPr lang="es-419" sz="3500" u="sng">
                <a:solidFill>
                  <a:schemeClr val="hlink"/>
                </a:solidFill>
                <a:latin typeface="Anton"/>
                <a:ea typeface="Anton"/>
                <a:cs typeface="Anton"/>
                <a:sym typeface="Anton"/>
                <a:hlinkClick r:id="rId3"/>
              </a:rPr>
              <a:t>beneficios</a:t>
            </a:r>
            <a:r>
              <a:rPr lang="es-419" sz="3500">
                <a:solidFill>
                  <a:srgbClr val="37352F"/>
                </a:solidFill>
                <a:latin typeface="Anton"/>
                <a:ea typeface="Anton"/>
                <a:cs typeface="Anton"/>
                <a:sym typeface="Anton"/>
              </a:rPr>
              <a:t> del TOP10</a:t>
            </a:r>
            <a:endParaRPr i="1" sz="5900" u="none" cap="none" strike="noStrike">
              <a:solidFill>
                <a:srgbClr val="121212"/>
              </a:solidFill>
              <a:latin typeface="Anton"/>
              <a:ea typeface="Anton"/>
              <a:cs typeface="Anton"/>
              <a:sym typeface="Anton"/>
            </a:endParaRPr>
          </a:p>
        </p:txBody>
      </p:sp>
      <p:pic>
        <p:nvPicPr>
          <p:cNvPr id="655" name="Google Shape;655;p88"/>
          <p:cNvPicPr preferRelativeResize="0"/>
          <p:nvPr/>
        </p:nvPicPr>
        <p:blipFill rotWithShape="1">
          <a:blip r:embed="rId4">
            <a:alphaModFix/>
          </a:blip>
          <a:srcRect b="0" l="0" r="0" t="0"/>
          <a:stretch/>
        </p:blipFill>
        <p:spPr>
          <a:xfrm>
            <a:off x="7567925" y="4659625"/>
            <a:ext cx="1186526" cy="330675"/>
          </a:xfrm>
          <a:prstGeom prst="rect">
            <a:avLst/>
          </a:prstGeom>
          <a:noFill/>
          <a:ln>
            <a:noFill/>
          </a:ln>
        </p:spPr>
      </p:pic>
      <p:sp>
        <p:nvSpPr>
          <p:cNvPr id="656" name="Google Shape;656;p88"/>
          <p:cNvSpPr txBox="1"/>
          <p:nvPr/>
        </p:nvSpPr>
        <p:spPr>
          <a:xfrm>
            <a:off x="3139400" y="4571025"/>
            <a:ext cx="3428100" cy="507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419" sz="2100">
                <a:solidFill>
                  <a:schemeClr val="lt1"/>
                </a:solidFill>
                <a:latin typeface="Anton"/>
                <a:ea typeface="Anton"/>
                <a:cs typeface="Anton"/>
                <a:sym typeface="Anton"/>
              </a:rPr>
              <a:t>¡15/20 MINUTOS Y VOLVEMOS!</a:t>
            </a:r>
            <a:endParaRPr sz="2100">
              <a:solidFill>
                <a:schemeClr val="lt1"/>
              </a:solidFill>
              <a:latin typeface="Anton"/>
              <a:ea typeface="Anton"/>
              <a:cs typeface="Anton"/>
              <a:sym typeface="Anton"/>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60" name="Shape 660"/>
        <p:cNvGrpSpPr/>
        <p:nvPr/>
      </p:nvGrpSpPr>
      <p:grpSpPr>
        <a:xfrm>
          <a:off x="0" y="0"/>
          <a:ext cx="0" cy="0"/>
          <a:chOff x="0" y="0"/>
          <a:chExt cx="0" cy="0"/>
        </a:xfrm>
      </p:grpSpPr>
      <p:sp>
        <p:nvSpPr>
          <p:cNvPr id="661" name="Google Shape;661;p89"/>
          <p:cNvSpPr txBox="1"/>
          <p:nvPr/>
        </p:nvSpPr>
        <p:spPr>
          <a:xfrm>
            <a:off x="2022750" y="2009038"/>
            <a:ext cx="5035500" cy="633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419" sz="3600" u="none" cap="none" strike="noStrike">
                <a:solidFill>
                  <a:srgbClr val="121212"/>
                </a:solidFill>
                <a:latin typeface="Anton"/>
                <a:ea typeface="Anton"/>
                <a:cs typeface="Anton"/>
                <a:sym typeface="Anton"/>
              </a:rPr>
              <a:t>INSTALACION Y CONFIGURACIÓN DEL ETORNO</a:t>
            </a:r>
            <a:endParaRPr b="0" i="1" sz="3600" u="none" cap="none" strike="noStrike">
              <a:solidFill>
                <a:srgbClr val="121212"/>
              </a:solidFill>
              <a:latin typeface="Anton"/>
              <a:ea typeface="Anton"/>
              <a:cs typeface="Anton"/>
              <a:sym typeface="Anton"/>
            </a:endParaRPr>
          </a:p>
        </p:txBody>
      </p:sp>
      <p:sp>
        <p:nvSpPr>
          <p:cNvPr id="662" name="Google Shape;662;p89"/>
          <p:cNvSpPr txBox="1"/>
          <p:nvPr/>
        </p:nvSpPr>
        <p:spPr>
          <a:xfrm>
            <a:off x="707225" y="4382850"/>
            <a:ext cx="1731000" cy="475800"/>
          </a:xfrm>
          <a:prstGeom prst="rect">
            <a:avLst/>
          </a:prstGeom>
          <a:noFill/>
          <a:ln>
            <a:noFill/>
          </a:ln>
        </p:spPr>
        <p:txBody>
          <a:bodyPr anchorCtr="0" anchor="ctr"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1800"/>
              <a:buFont typeface="Arial"/>
              <a:buNone/>
            </a:pPr>
            <a:r>
              <a:t/>
            </a:r>
            <a:endParaRPr b="1" i="0" sz="1800" u="none" cap="none" strike="noStrike">
              <a:solidFill>
                <a:srgbClr val="000000"/>
              </a:solidFill>
              <a:latin typeface="Lato"/>
              <a:ea typeface="Lato"/>
              <a:cs typeface="Lato"/>
              <a:sym typeface="Lato"/>
            </a:endParaRPr>
          </a:p>
        </p:txBody>
      </p:sp>
      <p:sp>
        <p:nvSpPr>
          <p:cNvPr id="663" name="Google Shape;663;p89"/>
          <p:cNvSpPr txBox="1"/>
          <p:nvPr/>
        </p:nvSpPr>
        <p:spPr>
          <a:xfrm>
            <a:off x="1631850" y="1643300"/>
            <a:ext cx="5880300" cy="475800"/>
          </a:xfrm>
          <a:prstGeom prst="rect">
            <a:avLst/>
          </a:prstGeom>
          <a:noFill/>
          <a:ln>
            <a:noFill/>
          </a:ln>
        </p:spPr>
        <p:txBody>
          <a:bodyPr anchorCtr="0" anchor="ctr"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2000"/>
              <a:buFont typeface="Arial"/>
              <a:buNone/>
            </a:pPr>
            <a:r>
              <a:rPr b="0" i="0" lang="es-419" sz="2000" u="none" cap="none" strike="noStrike">
                <a:solidFill>
                  <a:srgbClr val="121212"/>
                </a:solidFill>
                <a:latin typeface="Helvetica Neue Light"/>
                <a:ea typeface="Helvetica Neue Light"/>
                <a:cs typeface="Helvetica Neue Light"/>
                <a:sym typeface="Helvetica Neue Light"/>
              </a:rPr>
              <a:t>React.JS</a:t>
            </a:r>
            <a:endParaRPr b="0" i="0" sz="1400" u="none" cap="none" strike="noStrike">
              <a:solidFill>
                <a:srgbClr val="121212"/>
              </a:solidFill>
              <a:latin typeface="Helvetica Neue Light"/>
              <a:ea typeface="Helvetica Neue Light"/>
              <a:cs typeface="Helvetica Neue Light"/>
              <a:sym typeface="Helvetica Neue Light"/>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F0AB"/>
        </a:solidFill>
      </p:bgPr>
    </p:bg>
    <p:spTree>
      <p:nvGrpSpPr>
        <p:cNvPr id="667" name="Shape 667"/>
        <p:cNvGrpSpPr/>
        <p:nvPr/>
      </p:nvGrpSpPr>
      <p:grpSpPr>
        <a:xfrm>
          <a:off x="0" y="0"/>
          <a:ext cx="0" cy="0"/>
          <a:chOff x="0" y="0"/>
          <a:chExt cx="0" cy="0"/>
        </a:xfrm>
      </p:grpSpPr>
      <p:sp>
        <p:nvSpPr>
          <p:cNvPr id="668" name="Google Shape;668;p90"/>
          <p:cNvSpPr txBox="1"/>
          <p:nvPr/>
        </p:nvSpPr>
        <p:spPr>
          <a:xfrm>
            <a:off x="3979775" y="1134750"/>
            <a:ext cx="4624800" cy="2874000"/>
          </a:xfrm>
          <a:prstGeom prst="rect">
            <a:avLst/>
          </a:prstGeom>
          <a:noFill/>
          <a:ln>
            <a:noFill/>
          </a:ln>
        </p:spPr>
        <p:txBody>
          <a:bodyPr anchorCtr="0" anchor="ctr" bIns="91425" lIns="91425" spcFirstLastPara="1" rIns="91425" wrap="square" tIns="91425">
            <a:noAutofit/>
          </a:bodyPr>
          <a:lstStyle/>
          <a:p>
            <a:pPr indent="-342900" lvl="0" marL="457200" marR="0" rtl="0" algn="l">
              <a:lnSpc>
                <a:spcPct val="115000"/>
              </a:lnSpc>
              <a:spcBef>
                <a:spcPts val="1000"/>
              </a:spcBef>
              <a:spcAft>
                <a:spcPts val="0"/>
              </a:spcAft>
              <a:buClr>
                <a:srgbClr val="000000"/>
              </a:buClr>
              <a:buSzPts val="1800"/>
              <a:buFont typeface="Arial"/>
              <a:buChar char="●"/>
            </a:pPr>
            <a:r>
              <a:rPr b="0" i="0" lang="es-419" sz="1800" u="none" cap="none" strike="noStrike">
                <a:solidFill>
                  <a:srgbClr val="000000"/>
                </a:solidFill>
                <a:latin typeface="Helvetica Neue Light"/>
                <a:ea typeface="Helvetica Neue Light"/>
                <a:cs typeface="Helvetica Neue Light"/>
                <a:sym typeface="Helvetica Neue Light"/>
              </a:rPr>
              <a:t>Comprender el funcionamiento del virtual DOM en React.</a:t>
            </a:r>
            <a:endParaRPr b="0" i="0" sz="1800" u="none" cap="none" strike="noStrike">
              <a:solidFill>
                <a:srgbClr val="000000"/>
              </a:solidFill>
              <a:latin typeface="Helvetica Neue Light"/>
              <a:ea typeface="Helvetica Neue Light"/>
              <a:cs typeface="Helvetica Neue Light"/>
              <a:sym typeface="Helvetica Neue Light"/>
            </a:endParaRPr>
          </a:p>
          <a:p>
            <a:pPr indent="-342900" lvl="0" marL="457200" marR="0" rtl="0" algn="l">
              <a:lnSpc>
                <a:spcPct val="115000"/>
              </a:lnSpc>
              <a:spcBef>
                <a:spcPts val="1000"/>
              </a:spcBef>
              <a:spcAft>
                <a:spcPts val="0"/>
              </a:spcAft>
              <a:buClr>
                <a:srgbClr val="000000"/>
              </a:buClr>
              <a:buSzPts val="1800"/>
              <a:buFont typeface="Arial"/>
              <a:buChar char="●"/>
            </a:pPr>
            <a:r>
              <a:rPr b="0" i="0" lang="es-419" sz="1800" u="none" cap="none" strike="noStrike">
                <a:solidFill>
                  <a:srgbClr val="000000"/>
                </a:solidFill>
                <a:latin typeface="Helvetica Neue Light"/>
                <a:ea typeface="Helvetica Neue Light"/>
                <a:cs typeface="Helvetica Neue Light"/>
                <a:sym typeface="Helvetica Neue Light"/>
              </a:rPr>
              <a:t>Instalar y configurar NodeJS.</a:t>
            </a:r>
            <a:endParaRPr b="0" i="0" sz="1800" u="none" cap="none" strike="noStrike">
              <a:solidFill>
                <a:srgbClr val="000000"/>
              </a:solidFill>
              <a:latin typeface="Helvetica Neue Light"/>
              <a:ea typeface="Helvetica Neue Light"/>
              <a:cs typeface="Helvetica Neue Light"/>
              <a:sym typeface="Helvetica Neue Light"/>
            </a:endParaRPr>
          </a:p>
          <a:p>
            <a:pPr indent="-342900" lvl="0" marL="457200" marR="0" rtl="0" algn="l">
              <a:lnSpc>
                <a:spcPct val="115000"/>
              </a:lnSpc>
              <a:spcBef>
                <a:spcPts val="1000"/>
              </a:spcBef>
              <a:spcAft>
                <a:spcPts val="0"/>
              </a:spcAft>
              <a:buClr>
                <a:srgbClr val="000000"/>
              </a:buClr>
              <a:buSzPts val="1800"/>
              <a:buFont typeface="Arial"/>
              <a:buChar char="●"/>
            </a:pPr>
            <a:r>
              <a:rPr b="0" i="0" lang="es-419" sz="1800" u="none" cap="none" strike="noStrike">
                <a:solidFill>
                  <a:srgbClr val="000000"/>
                </a:solidFill>
                <a:latin typeface="Helvetica Neue Light"/>
                <a:ea typeface="Helvetica Neue Light"/>
                <a:cs typeface="Helvetica Neue Light"/>
                <a:sym typeface="Helvetica Neue Light"/>
              </a:rPr>
              <a:t>Crear una app utilizando el CLI.</a:t>
            </a:r>
            <a:endParaRPr b="0" i="0" sz="1800" u="none" cap="none" strike="noStrike">
              <a:solidFill>
                <a:srgbClr val="000000"/>
              </a:solidFill>
              <a:latin typeface="Helvetica Neue Light"/>
              <a:ea typeface="Helvetica Neue Light"/>
              <a:cs typeface="Helvetica Neue Light"/>
              <a:sym typeface="Helvetica Neue Light"/>
            </a:endParaRPr>
          </a:p>
        </p:txBody>
      </p:sp>
      <p:pic>
        <p:nvPicPr>
          <p:cNvPr id="669" name="Google Shape;669;p90"/>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670" name="Google Shape;670;p90"/>
          <p:cNvSpPr txBox="1"/>
          <p:nvPr/>
        </p:nvSpPr>
        <p:spPr>
          <a:xfrm>
            <a:off x="373850" y="2656900"/>
            <a:ext cx="3632700" cy="9891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3000"/>
              <a:buFont typeface="Arial"/>
              <a:buNone/>
            </a:pPr>
            <a:r>
              <a:rPr b="0" i="1" lang="es-419" sz="3000" u="none" cap="none" strike="noStrike">
                <a:solidFill>
                  <a:srgbClr val="000000"/>
                </a:solidFill>
                <a:latin typeface="Anton"/>
                <a:ea typeface="Anton"/>
                <a:cs typeface="Anton"/>
                <a:sym typeface="Anton"/>
              </a:rPr>
              <a:t>OBJETIVOS DE LA CLASE</a:t>
            </a:r>
            <a:endParaRPr b="0" i="1" sz="3000" u="none" cap="none" strike="noStrike">
              <a:solidFill>
                <a:srgbClr val="000000"/>
              </a:solidFill>
              <a:latin typeface="Anton"/>
              <a:ea typeface="Anton"/>
              <a:cs typeface="Anton"/>
              <a:sym typeface="Anton"/>
            </a:endParaRPr>
          </a:p>
        </p:txBody>
      </p:sp>
      <p:pic>
        <p:nvPicPr>
          <p:cNvPr id="671" name="Google Shape;671;p90"/>
          <p:cNvPicPr preferRelativeResize="0"/>
          <p:nvPr/>
        </p:nvPicPr>
        <p:blipFill rotWithShape="1">
          <a:blip r:embed="rId4">
            <a:alphaModFix/>
          </a:blip>
          <a:srcRect b="0" l="0" r="0" t="0"/>
          <a:stretch/>
        </p:blipFill>
        <p:spPr>
          <a:xfrm>
            <a:off x="1611688" y="1439550"/>
            <a:ext cx="1186525" cy="1186525"/>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5" name="Shape 675"/>
        <p:cNvGrpSpPr/>
        <p:nvPr/>
      </p:nvGrpSpPr>
      <p:grpSpPr>
        <a:xfrm>
          <a:off x="0" y="0"/>
          <a:ext cx="0" cy="0"/>
          <a:chOff x="0" y="0"/>
          <a:chExt cx="0" cy="0"/>
        </a:xfrm>
      </p:grpSpPr>
      <p:sp>
        <p:nvSpPr>
          <p:cNvPr id="676" name="Google Shape;676;p91"/>
          <p:cNvSpPr txBox="1"/>
          <p:nvPr/>
        </p:nvSpPr>
        <p:spPr>
          <a:xfrm>
            <a:off x="483500" y="1009175"/>
            <a:ext cx="3980700" cy="3600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250"/>
              <a:buFont typeface="Arial"/>
              <a:buNone/>
            </a:pPr>
            <a:r>
              <a:t/>
            </a:r>
            <a:endParaRPr b="0" i="0" sz="125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rgbClr val="000000"/>
              </a:buClr>
              <a:buSzPts val="1250"/>
              <a:buFont typeface="Arial"/>
              <a:buNone/>
            </a:pPr>
            <a:r>
              <a:rPr b="1" i="0" lang="es-419" sz="1250" u="none" cap="none" strike="noStrike">
                <a:solidFill>
                  <a:schemeClr val="dk1"/>
                </a:solidFill>
                <a:latin typeface="Helvetica Neue"/>
                <a:ea typeface="Helvetica Neue"/>
                <a:cs typeface="Helvetica Neue"/>
                <a:sym typeface="Helvetica Neue"/>
              </a:rPr>
              <a:t>React JS:</a:t>
            </a:r>
            <a:r>
              <a:rPr b="0" i="0" lang="es-419" sz="1250" u="none" cap="none" strike="noStrike">
                <a:solidFill>
                  <a:schemeClr val="dk1"/>
                </a:solidFill>
                <a:latin typeface="Helvetica Neue Light"/>
                <a:ea typeface="Helvetica Neue Light"/>
                <a:cs typeface="Helvetica Neue Light"/>
                <a:sym typeface="Helvetica Neue Light"/>
              </a:rPr>
              <a:t> es una biblioteca para desarrollo web, por lo cual debemos contar con conocimientos mínimos sobre los lenguajes que el navegador web interpreta.</a:t>
            </a:r>
            <a:endParaRPr b="0" i="0" sz="125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rgbClr val="000000"/>
              </a:buClr>
              <a:buSzPts val="1250"/>
              <a:buFont typeface="Arial"/>
              <a:buNone/>
            </a:pPr>
            <a:r>
              <a:t/>
            </a:r>
            <a:endParaRPr b="0" i="0" sz="125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rgbClr val="000000"/>
              </a:buClr>
              <a:buSzPts val="1250"/>
              <a:buFont typeface="Arial"/>
              <a:buNone/>
            </a:pPr>
            <a:r>
              <a:rPr b="1" i="0" lang="es-419" sz="1250" u="none" cap="none" strike="noStrike">
                <a:solidFill>
                  <a:schemeClr val="dk1"/>
                </a:solidFill>
                <a:latin typeface="Helvetica Neue"/>
                <a:ea typeface="Helvetica Neue"/>
                <a:cs typeface="Helvetica Neue"/>
                <a:sym typeface="Helvetica Neue"/>
              </a:rPr>
              <a:t>HTML: </a:t>
            </a:r>
            <a:r>
              <a:rPr b="0" i="0" lang="es-419" sz="1250" u="none" cap="none" strike="noStrike">
                <a:solidFill>
                  <a:schemeClr val="dk1"/>
                </a:solidFill>
                <a:latin typeface="Helvetica Neue Light"/>
                <a:ea typeface="Helvetica Neue Light"/>
                <a:cs typeface="Helvetica Neue Light"/>
                <a:sym typeface="Helvetica Neue Light"/>
              </a:rPr>
              <a:t>es un lenguaje de etiquetas, el cual dará la estructura para nuestras páginas web.</a:t>
            </a:r>
            <a:endParaRPr b="0" i="0" sz="125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rgbClr val="000000"/>
              </a:buClr>
              <a:buSzPts val="1250"/>
              <a:buFont typeface="Arial"/>
              <a:buNone/>
            </a:pPr>
            <a:r>
              <a:t/>
            </a:r>
            <a:endParaRPr b="0" i="0" sz="125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rgbClr val="000000"/>
              </a:buClr>
              <a:buSzPts val="1250"/>
              <a:buFont typeface="Arial"/>
              <a:buNone/>
            </a:pPr>
            <a:r>
              <a:rPr b="1" i="0" lang="es-419" sz="1250" u="none" cap="none" strike="noStrike">
                <a:solidFill>
                  <a:schemeClr val="dk1"/>
                </a:solidFill>
                <a:latin typeface="Helvetica Neue"/>
                <a:ea typeface="Helvetica Neue"/>
                <a:cs typeface="Helvetica Neue"/>
                <a:sym typeface="Helvetica Neue"/>
              </a:rPr>
              <a:t>HTML 5: </a:t>
            </a:r>
            <a:r>
              <a:rPr b="0" i="0" lang="es-419" sz="1250" u="none" cap="none" strike="noStrike">
                <a:solidFill>
                  <a:schemeClr val="dk1"/>
                </a:solidFill>
                <a:latin typeface="Helvetica Neue Light"/>
                <a:ea typeface="Helvetica Neue Light"/>
                <a:cs typeface="Helvetica Neue Light"/>
                <a:sym typeface="Helvetica Neue Light"/>
              </a:rPr>
              <a:t>es una nueva versión de diversas especificaciones, entre las que se encuentran: HTML 4-XHTML 1-CSS Nivel 2-DOM Nivel 2 (DOM = Document Object Model).</a:t>
            </a:r>
            <a:endParaRPr b="0" i="0" sz="125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rgbClr val="000000"/>
              </a:buClr>
              <a:buSzPts val="1250"/>
              <a:buFont typeface="Arial"/>
              <a:buNone/>
            </a:pPr>
            <a:r>
              <a:t/>
            </a:r>
            <a:endParaRPr b="1" i="0" sz="1250" u="none" cap="none" strike="noStrike">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rgbClr val="000000"/>
              </a:buClr>
              <a:buSzPts val="1250"/>
              <a:buFont typeface="Arial"/>
              <a:buNone/>
            </a:pPr>
            <a:r>
              <a:rPr b="1" i="0" lang="es-419" sz="1250" u="none" cap="none" strike="noStrike">
                <a:solidFill>
                  <a:schemeClr val="dk1"/>
                </a:solidFill>
                <a:latin typeface="Helvetica Neue"/>
                <a:ea typeface="Helvetica Neue"/>
                <a:cs typeface="Helvetica Neue"/>
                <a:sym typeface="Helvetica Neue"/>
              </a:rPr>
              <a:t>DOCTYPE: </a:t>
            </a:r>
            <a:r>
              <a:rPr b="0" i="0" lang="es-419" sz="1250" u="none" cap="none" strike="noStrike">
                <a:solidFill>
                  <a:schemeClr val="dk1"/>
                </a:solidFill>
                <a:latin typeface="Helvetica Neue Light"/>
                <a:ea typeface="Helvetica Neue Light"/>
                <a:cs typeface="Helvetica Neue Light"/>
                <a:sym typeface="Helvetica Neue Light"/>
              </a:rPr>
              <a:t>no es una etiqueta, sino una instrucción para indicar al navegador qué versión de HTML vamos a utilizar.</a:t>
            </a:r>
            <a:endParaRPr b="0" i="0" sz="125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rgbClr val="000000"/>
              </a:buClr>
              <a:buSzPts val="1250"/>
              <a:buFont typeface="Arial"/>
              <a:buNone/>
            </a:pPr>
            <a:r>
              <a:t/>
            </a:r>
            <a:endParaRPr b="0" i="0" sz="125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rgbClr val="000000"/>
              </a:buClr>
              <a:buSzPts val="1250"/>
              <a:buFont typeface="Arial"/>
              <a:buNone/>
            </a:pPr>
            <a:r>
              <a:t/>
            </a:r>
            <a:endParaRPr b="0" i="0" sz="1250" u="none" cap="none" strike="noStrike">
              <a:solidFill>
                <a:schemeClr val="dk1"/>
              </a:solidFill>
              <a:latin typeface="Helvetica Neue Light"/>
              <a:ea typeface="Helvetica Neue Light"/>
              <a:cs typeface="Helvetica Neue Light"/>
              <a:sym typeface="Helvetica Neue Light"/>
            </a:endParaRPr>
          </a:p>
        </p:txBody>
      </p:sp>
      <p:sp>
        <p:nvSpPr>
          <p:cNvPr id="677" name="Google Shape;677;p91"/>
          <p:cNvSpPr txBox="1"/>
          <p:nvPr/>
        </p:nvSpPr>
        <p:spPr>
          <a:xfrm>
            <a:off x="196487" y="-23325"/>
            <a:ext cx="8423100" cy="989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500"/>
              <a:buFont typeface="Arial"/>
              <a:buNone/>
            </a:pPr>
            <a:r>
              <a:rPr b="0" i="1" lang="es-419" sz="4500" u="none" cap="none" strike="noStrike">
                <a:solidFill>
                  <a:srgbClr val="000000"/>
                </a:solidFill>
                <a:latin typeface="Anton"/>
                <a:ea typeface="Anton"/>
                <a:cs typeface="Anton"/>
                <a:sym typeface="Anton"/>
              </a:rPr>
              <a:t>GLOSARIO:</a:t>
            </a:r>
            <a:endParaRPr b="0" i="1" sz="4500" u="none" cap="none" strike="noStrike">
              <a:solidFill>
                <a:srgbClr val="000000"/>
              </a:solidFill>
              <a:latin typeface="Anton"/>
              <a:ea typeface="Anton"/>
              <a:cs typeface="Anton"/>
              <a:sym typeface="Anton"/>
            </a:endParaRPr>
          </a:p>
          <a:p>
            <a:pPr indent="0" lvl="0" marL="0" marR="0" rtl="0" algn="l">
              <a:lnSpc>
                <a:spcPct val="100000"/>
              </a:lnSpc>
              <a:spcBef>
                <a:spcPts val="0"/>
              </a:spcBef>
              <a:spcAft>
                <a:spcPts val="0"/>
              </a:spcAft>
              <a:buClr>
                <a:srgbClr val="000000"/>
              </a:buClr>
              <a:buSzPts val="4500"/>
              <a:buFont typeface="Arial"/>
              <a:buNone/>
            </a:pPr>
            <a:r>
              <a:rPr b="0" i="1" lang="es-419" sz="2000" u="none" cap="none" strike="noStrike">
                <a:solidFill>
                  <a:srgbClr val="000000"/>
                </a:solidFill>
                <a:latin typeface="Anton"/>
                <a:ea typeface="Anton"/>
                <a:cs typeface="Anton"/>
                <a:sym typeface="Anton"/>
              </a:rPr>
              <a:t>Clase 1</a:t>
            </a:r>
            <a:endParaRPr b="0" i="1" sz="2000" u="none" cap="none" strike="noStrike">
              <a:solidFill>
                <a:srgbClr val="000000"/>
              </a:solidFill>
              <a:latin typeface="Anton"/>
              <a:ea typeface="Anton"/>
              <a:cs typeface="Anton"/>
              <a:sym typeface="Anton"/>
            </a:endParaRPr>
          </a:p>
        </p:txBody>
      </p:sp>
      <p:pic>
        <p:nvPicPr>
          <p:cNvPr id="678" name="Google Shape;678;p91"/>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679" name="Google Shape;679;p91"/>
          <p:cNvSpPr txBox="1"/>
          <p:nvPr/>
        </p:nvSpPr>
        <p:spPr>
          <a:xfrm>
            <a:off x="4572000" y="1390175"/>
            <a:ext cx="3924900" cy="3600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2000"/>
              <a:buFont typeface="Arial"/>
              <a:buNone/>
            </a:pPr>
            <a:r>
              <a:t/>
            </a:r>
            <a:endParaRPr b="0" i="0" sz="14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chemeClr val="dk1"/>
              </a:buClr>
              <a:buSzPts val="2000"/>
              <a:buFont typeface="Arial"/>
              <a:buNone/>
            </a:pPr>
            <a:r>
              <a:t/>
            </a:r>
            <a:endParaRPr b="0" i="0" sz="14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chemeClr val="dk1"/>
              </a:buClr>
              <a:buSzPts val="2000"/>
              <a:buFont typeface="Arial"/>
              <a:buNone/>
            </a:pPr>
            <a:r>
              <a:t/>
            </a:r>
            <a:endParaRPr b="0" i="0" sz="14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rgbClr val="000000"/>
              </a:buClr>
              <a:buSzPts val="1400"/>
              <a:buFont typeface="Arial"/>
              <a:buNone/>
            </a:pPr>
            <a:r>
              <a:t/>
            </a:r>
            <a:endParaRPr b="0" i="0" sz="1400" u="none" cap="none" strike="noStrike">
              <a:solidFill>
                <a:schemeClr val="dk1"/>
              </a:solidFill>
              <a:latin typeface="Helvetica Neue Light"/>
              <a:ea typeface="Helvetica Neue Light"/>
              <a:cs typeface="Helvetica Neue Light"/>
              <a:sym typeface="Helvetica Neue Light"/>
            </a:endParaRPr>
          </a:p>
        </p:txBody>
      </p:sp>
      <p:sp>
        <p:nvSpPr>
          <p:cNvPr id="680" name="Google Shape;680;p91"/>
          <p:cNvSpPr txBox="1"/>
          <p:nvPr/>
        </p:nvSpPr>
        <p:spPr>
          <a:xfrm>
            <a:off x="4572000" y="1009175"/>
            <a:ext cx="3924900" cy="3600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250"/>
              <a:buFont typeface="Arial"/>
              <a:buNone/>
            </a:pPr>
            <a:r>
              <a:t/>
            </a:r>
            <a:endParaRPr b="1" i="0" sz="1250" u="none" cap="none" strike="noStrike">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rgbClr val="000000"/>
              </a:buClr>
              <a:buSzPts val="1250"/>
              <a:buFont typeface="Arial"/>
              <a:buNone/>
            </a:pPr>
            <a:r>
              <a:rPr b="1" i="0" lang="es-419" sz="1250" u="none" cap="none" strike="noStrike">
                <a:solidFill>
                  <a:schemeClr val="dk1"/>
                </a:solidFill>
                <a:latin typeface="Helvetica Neue"/>
                <a:ea typeface="Helvetica Neue"/>
                <a:cs typeface="Helvetica Neue"/>
                <a:sym typeface="Helvetica Neue"/>
              </a:rPr>
              <a:t>DOM (Document Object Model o modelo de objetos del navegador):</a:t>
            </a:r>
            <a:r>
              <a:rPr b="0" i="0" lang="es-419" sz="1250" u="none" cap="none" strike="noStrike">
                <a:solidFill>
                  <a:schemeClr val="dk1"/>
                </a:solidFill>
                <a:latin typeface="Helvetica Neue Light"/>
                <a:ea typeface="Helvetica Neue Light"/>
                <a:cs typeface="Helvetica Neue Light"/>
                <a:sym typeface="Helvetica Neue Light"/>
              </a:rPr>
              <a:t> nos sirve para acceder a cualquiera de los componentes que hay dentro de una página. </a:t>
            </a:r>
            <a:endParaRPr b="0" i="0" sz="125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rgbClr val="000000"/>
              </a:buClr>
              <a:buSzPts val="1250"/>
              <a:buFont typeface="Arial"/>
              <a:buNone/>
            </a:pPr>
            <a:r>
              <a:t/>
            </a:r>
            <a:endParaRPr b="0" i="0" sz="125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rgbClr val="000000"/>
              </a:buClr>
              <a:buSzPts val="1250"/>
              <a:buFont typeface="Arial"/>
              <a:buNone/>
            </a:pPr>
            <a:r>
              <a:rPr b="1" i="0" lang="es-419" sz="1250" u="none" cap="none" strike="noStrike">
                <a:solidFill>
                  <a:schemeClr val="dk1"/>
                </a:solidFill>
                <a:latin typeface="Helvetica Neue"/>
                <a:ea typeface="Helvetica Neue"/>
                <a:cs typeface="Helvetica Neue"/>
                <a:sym typeface="Helvetica Neue"/>
              </a:rPr>
              <a:t>CSS (cascading style sheets - hojas de estilo en cascada):</a:t>
            </a:r>
            <a:r>
              <a:rPr b="0" i="0" lang="es-419" sz="1250" u="none" cap="none" strike="noStrike">
                <a:solidFill>
                  <a:schemeClr val="dk1"/>
                </a:solidFill>
                <a:latin typeface="Helvetica Neue Light"/>
                <a:ea typeface="Helvetica Neue Light"/>
                <a:cs typeface="Helvetica Neue Light"/>
                <a:sym typeface="Helvetica Neue Light"/>
              </a:rPr>
              <a:t> es un lenguaje de diseño gráfico con el cual podremos dar estilos (diseño, colores, márgenes) a nuestras webs desarrolladas con HTML.</a:t>
            </a:r>
            <a:endParaRPr b="0" i="0" sz="125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rgbClr val="000000"/>
              </a:buClr>
              <a:buSzPts val="1250"/>
              <a:buFont typeface="Arial"/>
              <a:buNone/>
            </a:pPr>
            <a:r>
              <a:t/>
            </a:r>
            <a:endParaRPr b="0" i="0" sz="125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rgbClr val="000000"/>
              </a:buClr>
              <a:buSzPts val="1250"/>
              <a:buFont typeface="Arial"/>
              <a:buNone/>
            </a:pPr>
            <a:r>
              <a:rPr b="1" i="0" lang="es-419" sz="1250" u="none" cap="none" strike="noStrike">
                <a:solidFill>
                  <a:schemeClr val="dk1"/>
                </a:solidFill>
                <a:latin typeface="Helvetica Neue"/>
                <a:ea typeface="Helvetica Neue"/>
                <a:cs typeface="Helvetica Neue"/>
                <a:sym typeface="Helvetica Neue"/>
              </a:rPr>
              <a:t>Javascript:</a:t>
            </a:r>
            <a:r>
              <a:rPr b="0" i="0" lang="es-419" sz="1250" u="none" cap="none" strike="noStrike">
                <a:solidFill>
                  <a:schemeClr val="dk1"/>
                </a:solidFill>
                <a:latin typeface="Helvetica Neue Light"/>
                <a:ea typeface="Helvetica Neue Light"/>
                <a:cs typeface="Helvetica Neue Light"/>
                <a:sym typeface="Helvetica Neue Light"/>
              </a:rPr>
              <a:t> es el lenguaje de programación web por excelencia. Decimos que se trata de un lenguaje de programación interpretado.</a:t>
            </a:r>
            <a:endParaRPr b="0" i="0" sz="1250" u="none" cap="none" strike="noStrike">
              <a:solidFill>
                <a:schemeClr val="dk1"/>
              </a:solidFill>
              <a:latin typeface="Helvetica Neue Light"/>
              <a:ea typeface="Helvetica Neue Light"/>
              <a:cs typeface="Helvetica Neue Light"/>
              <a:sym typeface="Helvetica Neue Light"/>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684" name="Shape 684"/>
        <p:cNvGrpSpPr/>
        <p:nvPr/>
      </p:nvGrpSpPr>
      <p:grpSpPr>
        <a:xfrm>
          <a:off x="0" y="0"/>
          <a:ext cx="0" cy="0"/>
          <a:chOff x="0" y="0"/>
          <a:chExt cx="0" cy="0"/>
        </a:xfrm>
      </p:grpSpPr>
      <p:sp>
        <p:nvSpPr>
          <p:cNvPr id="685" name="Google Shape;685;p92"/>
          <p:cNvSpPr txBox="1"/>
          <p:nvPr/>
        </p:nvSpPr>
        <p:spPr>
          <a:xfrm>
            <a:off x="1398000" y="207720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419" sz="3600" u="none" cap="none" strike="noStrike">
                <a:solidFill>
                  <a:srgbClr val="121212"/>
                </a:solidFill>
                <a:latin typeface="Anton"/>
                <a:ea typeface="Anton"/>
                <a:cs typeface="Anton"/>
                <a:sym typeface="Anton"/>
              </a:rPr>
              <a:t>MAPA DE CONCEPTOS</a:t>
            </a:r>
            <a:endParaRPr b="0" i="1" sz="3600" u="none" cap="none" strike="noStrike">
              <a:solidFill>
                <a:srgbClr val="121212"/>
              </a:solidFill>
              <a:latin typeface="Anton"/>
              <a:ea typeface="Anton"/>
              <a:cs typeface="Anton"/>
              <a:sym typeface="Anton"/>
            </a:endParaRPr>
          </a:p>
        </p:txBody>
      </p:sp>
      <p:pic>
        <p:nvPicPr>
          <p:cNvPr id="686" name="Google Shape;686;p92"/>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690" name="Shape 690"/>
        <p:cNvGrpSpPr/>
        <p:nvPr/>
      </p:nvGrpSpPr>
      <p:grpSpPr>
        <a:xfrm>
          <a:off x="0" y="0"/>
          <a:ext cx="0" cy="0"/>
          <a:chOff x="0" y="0"/>
          <a:chExt cx="0" cy="0"/>
        </a:xfrm>
      </p:grpSpPr>
      <p:sp>
        <p:nvSpPr>
          <p:cNvPr id="691" name="Google Shape;691;p93"/>
          <p:cNvSpPr txBox="1"/>
          <p:nvPr>
            <p:ph type="ctrTitle"/>
          </p:nvPr>
        </p:nvSpPr>
        <p:spPr>
          <a:xfrm>
            <a:off x="176575" y="199288"/>
            <a:ext cx="7552800" cy="4224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5200"/>
              <a:buNone/>
            </a:pPr>
            <a:r>
              <a:rPr i="1" lang="es-419" sz="2000">
                <a:latin typeface="Anton"/>
                <a:ea typeface="Anton"/>
                <a:cs typeface="Anton"/>
                <a:sym typeface="Anton"/>
              </a:rPr>
              <a:t>MAPA DE CONCEPTOS CLASE 2</a:t>
            </a:r>
            <a:endParaRPr i="1" sz="2000">
              <a:latin typeface="Anton"/>
              <a:ea typeface="Anton"/>
              <a:cs typeface="Anton"/>
              <a:sym typeface="Anton"/>
            </a:endParaRPr>
          </a:p>
        </p:txBody>
      </p:sp>
      <p:pic>
        <p:nvPicPr>
          <p:cNvPr id="692" name="Google Shape;692;p93"/>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693" name="Google Shape;693;p93"/>
          <p:cNvPicPr preferRelativeResize="0"/>
          <p:nvPr/>
        </p:nvPicPr>
        <p:blipFill rotWithShape="1">
          <a:blip r:embed="rId4">
            <a:alphaModFix/>
          </a:blip>
          <a:srcRect b="0" l="0" r="0" t="0"/>
          <a:stretch/>
        </p:blipFill>
        <p:spPr>
          <a:xfrm>
            <a:off x="7423862" y="90575"/>
            <a:ext cx="1634174" cy="639850"/>
          </a:xfrm>
          <a:prstGeom prst="rect">
            <a:avLst/>
          </a:prstGeom>
          <a:noFill/>
          <a:ln>
            <a:noFill/>
          </a:ln>
        </p:spPr>
      </p:pic>
      <p:sp>
        <p:nvSpPr>
          <p:cNvPr id="694" name="Google Shape;694;p93"/>
          <p:cNvSpPr/>
          <p:nvPr/>
        </p:nvSpPr>
        <p:spPr>
          <a:xfrm>
            <a:off x="618500" y="924378"/>
            <a:ext cx="1452900" cy="602400"/>
          </a:xfrm>
          <a:prstGeom prst="rect">
            <a:avLst/>
          </a:prstGeom>
          <a:solidFill>
            <a:srgbClr val="434343"/>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s-419" sz="1100" u="none" cap="none" strike="noStrike">
                <a:solidFill>
                  <a:srgbClr val="FFFFFF"/>
                </a:solidFill>
                <a:latin typeface="Helvetica Neue"/>
                <a:ea typeface="Helvetica Neue"/>
                <a:cs typeface="Helvetica Neue"/>
                <a:sym typeface="Helvetica Neue"/>
              </a:rPr>
              <a:t>Funcionamiento de React Js</a:t>
            </a:r>
            <a:endParaRPr b="0" i="0" sz="1100" u="none" cap="none" strike="noStrike">
              <a:solidFill>
                <a:srgbClr val="FFFFFF"/>
              </a:solidFill>
              <a:latin typeface="Helvetica Neue"/>
              <a:ea typeface="Helvetica Neue"/>
              <a:cs typeface="Helvetica Neue"/>
              <a:sym typeface="Helvetica Neue"/>
            </a:endParaRPr>
          </a:p>
        </p:txBody>
      </p:sp>
      <p:cxnSp>
        <p:nvCxnSpPr>
          <p:cNvPr id="695" name="Google Shape;695;p93"/>
          <p:cNvCxnSpPr/>
          <p:nvPr/>
        </p:nvCxnSpPr>
        <p:spPr>
          <a:xfrm>
            <a:off x="2071400" y="2274063"/>
            <a:ext cx="705900" cy="0"/>
          </a:xfrm>
          <a:prstGeom prst="straightConnector1">
            <a:avLst/>
          </a:prstGeom>
          <a:noFill/>
          <a:ln cap="flat" cmpd="sng" w="9525">
            <a:solidFill>
              <a:srgbClr val="CCCCCC"/>
            </a:solidFill>
            <a:prstDash val="solid"/>
            <a:round/>
            <a:headEnd len="med" w="med" type="oval"/>
            <a:tailEnd len="med" w="med" type="oval"/>
          </a:ln>
        </p:spPr>
      </p:cxnSp>
      <p:sp>
        <p:nvSpPr>
          <p:cNvPr id="696" name="Google Shape;696;p93"/>
          <p:cNvSpPr/>
          <p:nvPr/>
        </p:nvSpPr>
        <p:spPr>
          <a:xfrm>
            <a:off x="2777300" y="2108763"/>
            <a:ext cx="1548600" cy="3306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s-419" sz="1100" u="none" cap="none" strike="noStrike">
                <a:solidFill>
                  <a:srgbClr val="222222"/>
                </a:solidFill>
                <a:latin typeface="Helvetica Neue"/>
                <a:ea typeface="Helvetica Neue"/>
                <a:cs typeface="Helvetica Neue"/>
                <a:sym typeface="Helvetica Neue"/>
              </a:rPr>
              <a:t>¿Qué es?</a:t>
            </a:r>
            <a:endParaRPr b="0" i="0" sz="1100" u="none" cap="none" strike="noStrike">
              <a:solidFill>
                <a:srgbClr val="222222"/>
              </a:solidFill>
              <a:latin typeface="Helvetica Neue"/>
              <a:ea typeface="Helvetica Neue"/>
              <a:cs typeface="Helvetica Neue"/>
              <a:sym typeface="Helvetica Neue"/>
            </a:endParaRPr>
          </a:p>
        </p:txBody>
      </p:sp>
      <p:sp>
        <p:nvSpPr>
          <p:cNvPr id="697" name="Google Shape;697;p93"/>
          <p:cNvSpPr/>
          <p:nvPr/>
        </p:nvSpPr>
        <p:spPr>
          <a:xfrm>
            <a:off x="618500" y="1972875"/>
            <a:ext cx="1452900" cy="602400"/>
          </a:xfrm>
          <a:prstGeom prst="rect">
            <a:avLst/>
          </a:prstGeom>
          <a:solidFill>
            <a:srgbClr val="434343"/>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s-419" sz="1100" u="none" cap="none" strike="noStrike">
                <a:solidFill>
                  <a:srgbClr val="FFFFFF"/>
                </a:solidFill>
                <a:latin typeface="Helvetica Neue"/>
                <a:ea typeface="Helvetica Neue"/>
                <a:cs typeface="Helvetica Neue"/>
                <a:sym typeface="Helvetica Neue"/>
              </a:rPr>
              <a:t>Virtual DOM</a:t>
            </a:r>
            <a:endParaRPr b="0" i="0" sz="1100" u="none" cap="none" strike="noStrike">
              <a:solidFill>
                <a:srgbClr val="FFFFFF"/>
              </a:solidFill>
              <a:latin typeface="Helvetica Neue"/>
              <a:ea typeface="Helvetica Neue"/>
              <a:cs typeface="Helvetica Neue"/>
              <a:sym typeface="Helvetica Neue"/>
            </a:endParaRPr>
          </a:p>
        </p:txBody>
      </p:sp>
      <p:cxnSp>
        <p:nvCxnSpPr>
          <p:cNvPr id="698" name="Google Shape;698;p93"/>
          <p:cNvCxnSpPr/>
          <p:nvPr/>
        </p:nvCxnSpPr>
        <p:spPr>
          <a:xfrm>
            <a:off x="1342475" y="1526778"/>
            <a:ext cx="0" cy="446100"/>
          </a:xfrm>
          <a:prstGeom prst="straightConnector1">
            <a:avLst/>
          </a:prstGeom>
          <a:noFill/>
          <a:ln cap="flat" cmpd="sng" w="9525">
            <a:solidFill>
              <a:srgbClr val="CCCCCC"/>
            </a:solidFill>
            <a:prstDash val="solid"/>
            <a:round/>
            <a:headEnd len="med" w="med" type="oval"/>
            <a:tailEnd len="med" w="med" type="oval"/>
          </a:ln>
        </p:spPr>
      </p:cxnSp>
      <p:sp>
        <p:nvSpPr>
          <p:cNvPr id="699" name="Google Shape;699;p93"/>
          <p:cNvSpPr/>
          <p:nvPr/>
        </p:nvSpPr>
        <p:spPr>
          <a:xfrm>
            <a:off x="616025" y="3021375"/>
            <a:ext cx="1452900" cy="602400"/>
          </a:xfrm>
          <a:prstGeom prst="rect">
            <a:avLst/>
          </a:prstGeom>
          <a:solidFill>
            <a:srgbClr val="434343"/>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s-419" sz="1100" u="none" cap="none" strike="noStrike">
                <a:solidFill>
                  <a:srgbClr val="FFFFFF"/>
                </a:solidFill>
                <a:latin typeface="Helvetica Neue"/>
                <a:ea typeface="Helvetica Neue"/>
                <a:cs typeface="Helvetica Neue"/>
                <a:sym typeface="Helvetica Neue"/>
              </a:rPr>
              <a:t>Node </a:t>
            </a:r>
            <a:endParaRPr b="0" i="0" sz="1100" u="none" cap="none" strike="noStrike">
              <a:solidFill>
                <a:srgbClr val="FFFFFF"/>
              </a:solidFill>
              <a:latin typeface="Helvetica Neue"/>
              <a:ea typeface="Helvetica Neue"/>
              <a:cs typeface="Helvetica Neue"/>
              <a:sym typeface="Helvetica Neue"/>
            </a:endParaRPr>
          </a:p>
        </p:txBody>
      </p:sp>
      <p:cxnSp>
        <p:nvCxnSpPr>
          <p:cNvPr id="700" name="Google Shape;700;p93"/>
          <p:cNvCxnSpPr/>
          <p:nvPr/>
        </p:nvCxnSpPr>
        <p:spPr>
          <a:xfrm>
            <a:off x="1340000" y="2575278"/>
            <a:ext cx="0" cy="446100"/>
          </a:xfrm>
          <a:prstGeom prst="straightConnector1">
            <a:avLst/>
          </a:prstGeom>
          <a:noFill/>
          <a:ln cap="flat" cmpd="sng" w="9525">
            <a:solidFill>
              <a:srgbClr val="CCCCCC"/>
            </a:solidFill>
            <a:prstDash val="solid"/>
            <a:round/>
            <a:headEnd len="med" w="med" type="oval"/>
            <a:tailEnd len="med" w="med" type="oval"/>
          </a:ln>
        </p:spPr>
      </p:cxnSp>
      <p:sp>
        <p:nvSpPr>
          <p:cNvPr id="701" name="Google Shape;701;p93"/>
          <p:cNvSpPr/>
          <p:nvPr/>
        </p:nvSpPr>
        <p:spPr>
          <a:xfrm>
            <a:off x="5281750" y="3157263"/>
            <a:ext cx="1548600" cy="3306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s-419" sz="1100" u="none" cap="none" strike="noStrike">
                <a:solidFill>
                  <a:srgbClr val="222222"/>
                </a:solidFill>
                <a:latin typeface="Helvetica Neue"/>
                <a:ea typeface="Helvetica Neue"/>
                <a:cs typeface="Helvetica Neue"/>
                <a:sym typeface="Helvetica Neue"/>
              </a:rPr>
              <a:t>NPM</a:t>
            </a:r>
            <a:endParaRPr b="0" i="0" sz="1100" u="none" cap="none" strike="noStrike">
              <a:solidFill>
                <a:srgbClr val="222222"/>
              </a:solidFill>
              <a:latin typeface="Helvetica Neue"/>
              <a:ea typeface="Helvetica Neue"/>
              <a:cs typeface="Helvetica Neue"/>
              <a:sym typeface="Helvetica Neue"/>
            </a:endParaRPr>
          </a:p>
        </p:txBody>
      </p:sp>
      <p:cxnSp>
        <p:nvCxnSpPr>
          <p:cNvPr id="702" name="Google Shape;702;p93"/>
          <p:cNvCxnSpPr/>
          <p:nvPr/>
        </p:nvCxnSpPr>
        <p:spPr>
          <a:xfrm>
            <a:off x="2068925" y="3339063"/>
            <a:ext cx="958200" cy="0"/>
          </a:xfrm>
          <a:prstGeom prst="straightConnector1">
            <a:avLst/>
          </a:prstGeom>
          <a:noFill/>
          <a:ln cap="flat" cmpd="sng" w="9525">
            <a:solidFill>
              <a:srgbClr val="CCCCCC"/>
            </a:solidFill>
            <a:prstDash val="solid"/>
            <a:round/>
            <a:headEnd len="med" w="med" type="oval"/>
            <a:tailEnd len="med" w="med" type="oval"/>
          </a:ln>
        </p:spPr>
      </p:cxnSp>
      <p:sp>
        <p:nvSpPr>
          <p:cNvPr id="703" name="Google Shape;703;p93"/>
          <p:cNvSpPr/>
          <p:nvPr/>
        </p:nvSpPr>
        <p:spPr>
          <a:xfrm>
            <a:off x="3027250" y="3173763"/>
            <a:ext cx="1548600" cy="3306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s-419" sz="1100" u="none" cap="none" strike="noStrike">
                <a:solidFill>
                  <a:srgbClr val="222222"/>
                </a:solidFill>
                <a:latin typeface="Helvetica Neue"/>
                <a:ea typeface="Helvetica Neue"/>
                <a:cs typeface="Helvetica Neue"/>
                <a:sym typeface="Helvetica Neue"/>
              </a:rPr>
              <a:t>¿Qué es?</a:t>
            </a:r>
            <a:endParaRPr b="0" i="0" sz="1100" u="none" cap="none" strike="noStrike">
              <a:solidFill>
                <a:srgbClr val="222222"/>
              </a:solidFill>
              <a:latin typeface="Helvetica Neue"/>
              <a:ea typeface="Helvetica Neue"/>
              <a:cs typeface="Helvetica Neue"/>
              <a:sym typeface="Helvetica Neue"/>
            </a:endParaRPr>
          </a:p>
        </p:txBody>
      </p:sp>
      <p:cxnSp>
        <p:nvCxnSpPr>
          <p:cNvPr id="704" name="Google Shape;704;p93"/>
          <p:cNvCxnSpPr/>
          <p:nvPr/>
        </p:nvCxnSpPr>
        <p:spPr>
          <a:xfrm>
            <a:off x="2068925" y="3339063"/>
            <a:ext cx="958200" cy="430800"/>
          </a:xfrm>
          <a:prstGeom prst="bentConnector3">
            <a:avLst>
              <a:gd fmla="val 50000" name="adj1"/>
            </a:avLst>
          </a:prstGeom>
          <a:noFill/>
          <a:ln cap="flat" cmpd="sng" w="9525">
            <a:solidFill>
              <a:srgbClr val="CCCCCC"/>
            </a:solidFill>
            <a:prstDash val="solid"/>
            <a:round/>
            <a:headEnd len="sm" w="sm" type="none"/>
            <a:tailEnd len="med" w="med" type="oval"/>
          </a:ln>
        </p:spPr>
      </p:cxnSp>
      <p:sp>
        <p:nvSpPr>
          <p:cNvPr id="705" name="Google Shape;705;p93"/>
          <p:cNvSpPr/>
          <p:nvPr/>
        </p:nvSpPr>
        <p:spPr>
          <a:xfrm>
            <a:off x="3027250" y="3606613"/>
            <a:ext cx="1548600" cy="3306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s-419" sz="1100" u="none" cap="none" strike="noStrike">
                <a:solidFill>
                  <a:srgbClr val="222222"/>
                </a:solidFill>
                <a:latin typeface="Helvetica Neue"/>
                <a:ea typeface="Helvetica Neue"/>
                <a:cs typeface="Helvetica Neue"/>
                <a:sym typeface="Helvetica Neue"/>
              </a:rPr>
              <a:t>Instalación</a:t>
            </a:r>
            <a:endParaRPr b="0" i="0" sz="1100" u="none" cap="none" strike="noStrike">
              <a:solidFill>
                <a:srgbClr val="222222"/>
              </a:solidFill>
              <a:latin typeface="Helvetica Neue"/>
              <a:ea typeface="Helvetica Neue"/>
              <a:cs typeface="Helvetica Neue"/>
              <a:sym typeface="Helvetica Neue"/>
            </a:endParaRPr>
          </a:p>
        </p:txBody>
      </p:sp>
      <p:cxnSp>
        <p:nvCxnSpPr>
          <p:cNvPr id="706" name="Google Shape;706;p93"/>
          <p:cNvCxnSpPr/>
          <p:nvPr/>
        </p:nvCxnSpPr>
        <p:spPr>
          <a:xfrm>
            <a:off x="4575850" y="3322563"/>
            <a:ext cx="705900" cy="0"/>
          </a:xfrm>
          <a:prstGeom prst="straightConnector1">
            <a:avLst/>
          </a:prstGeom>
          <a:noFill/>
          <a:ln cap="flat" cmpd="sng" w="9525">
            <a:solidFill>
              <a:srgbClr val="CCCCCC"/>
            </a:solidFill>
            <a:prstDash val="solid"/>
            <a:round/>
            <a:headEnd len="med" w="med" type="oval"/>
            <a:tailEnd len="med" w="med" type="oval"/>
          </a:ln>
        </p:spPr>
      </p:cxnSp>
      <p:sp>
        <p:nvSpPr>
          <p:cNvPr id="707" name="Google Shape;707;p93"/>
          <p:cNvSpPr/>
          <p:nvPr/>
        </p:nvSpPr>
        <p:spPr>
          <a:xfrm>
            <a:off x="615900" y="4069875"/>
            <a:ext cx="1452900" cy="602400"/>
          </a:xfrm>
          <a:prstGeom prst="rect">
            <a:avLst/>
          </a:prstGeom>
          <a:solidFill>
            <a:srgbClr val="434343"/>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s-419" sz="1100" u="none" cap="none" strike="noStrike">
                <a:solidFill>
                  <a:srgbClr val="FFFFFF"/>
                </a:solidFill>
                <a:latin typeface="Helvetica Neue"/>
                <a:ea typeface="Helvetica Neue"/>
                <a:cs typeface="Helvetica Neue"/>
                <a:sym typeface="Helvetica Neue"/>
              </a:rPr>
              <a:t>Crear una aplicación utilizando el CLI</a:t>
            </a:r>
            <a:endParaRPr b="0" i="0" sz="1100" u="none" cap="none" strike="noStrike">
              <a:solidFill>
                <a:srgbClr val="FFFFFF"/>
              </a:solidFill>
              <a:latin typeface="Helvetica Neue"/>
              <a:ea typeface="Helvetica Neue"/>
              <a:cs typeface="Helvetica Neue"/>
              <a:sym typeface="Helvetica Neue"/>
            </a:endParaRPr>
          </a:p>
        </p:txBody>
      </p:sp>
      <p:cxnSp>
        <p:nvCxnSpPr>
          <p:cNvPr id="708" name="Google Shape;708;p93"/>
          <p:cNvCxnSpPr/>
          <p:nvPr/>
        </p:nvCxnSpPr>
        <p:spPr>
          <a:xfrm>
            <a:off x="1339875" y="3623778"/>
            <a:ext cx="0" cy="446100"/>
          </a:xfrm>
          <a:prstGeom prst="straightConnector1">
            <a:avLst/>
          </a:prstGeom>
          <a:noFill/>
          <a:ln cap="flat" cmpd="sng" w="9525">
            <a:solidFill>
              <a:srgbClr val="CCCCCC"/>
            </a:solidFill>
            <a:prstDash val="solid"/>
            <a:round/>
            <a:headEnd len="med" w="med" type="oval"/>
            <a:tailEnd len="med" w="med" type="oval"/>
          </a:ln>
        </p:spPr>
      </p:cxn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21" name="Shape 121"/>
        <p:cNvGrpSpPr/>
        <p:nvPr/>
      </p:nvGrpSpPr>
      <p:grpSpPr>
        <a:xfrm>
          <a:off x="0" y="0"/>
          <a:ext cx="0" cy="0"/>
          <a:chOff x="0" y="0"/>
          <a:chExt cx="0" cy="0"/>
        </a:xfrm>
      </p:grpSpPr>
      <p:sp>
        <p:nvSpPr>
          <p:cNvPr id="122" name="Google Shape;122;p22"/>
          <p:cNvSpPr txBox="1"/>
          <p:nvPr/>
        </p:nvSpPr>
        <p:spPr>
          <a:xfrm>
            <a:off x="739600" y="2070250"/>
            <a:ext cx="7439700" cy="19935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0"/>
              </a:spcBef>
              <a:spcAft>
                <a:spcPts val="0"/>
              </a:spcAft>
              <a:buClr>
                <a:schemeClr val="dk1"/>
              </a:buClr>
              <a:buSzPts val="1100"/>
              <a:buFont typeface="Arial"/>
              <a:buNone/>
            </a:pPr>
            <a:r>
              <a:rPr b="0" i="0" lang="es-419" sz="2000" u="none" cap="none" strike="noStrike">
                <a:solidFill>
                  <a:srgbClr val="333333"/>
                </a:solidFill>
                <a:latin typeface="Helvetica Neue Light"/>
                <a:ea typeface="Helvetica Neue Light"/>
                <a:cs typeface="Helvetica Neue Light"/>
                <a:sym typeface="Helvetica Neue Light"/>
              </a:rPr>
              <a:t>Desarrollarás el front end de una tienda online con carrito de compras, utilizando los componentes React y Firebase como servidor en la nube. Crearás así una experiencia de usuario amigable con actualizaciones visuales instantáneas y código escalable.</a:t>
            </a:r>
            <a:endParaRPr b="0" i="0" sz="2000" u="none" cap="none" strike="noStrike">
              <a:solidFill>
                <a:srgbClr val="333333"/>
              </a:solidFill>
              <a:latin typeface="Helvetica Neue Light"/>
              <a:ea typeface="Helvetica Neue Light"/>
              <a:cs typeface="Helvetica Neue Light"/>
              <a:sym typeface="Helvetica Neue Light"/>
            </a:endParaRPr>
          </a:p>
          <a:p>
            <a:pPr indent="0" lvl="0" marL="0" marR="0" rtl="0" algn="ctr">
              <a:lnSpc>
                <a:spcPct val="150000"/>
              </a:lnSpc>
              <a:spcBef>
                <a:spcPts val="0"/>
              </a:spcBef>
              <a:spcAft>
                <a:spcPts val="0"/>
              </a:spcAft>
              <a:buClr>
                <a:schemeClr val="dk1"/>
              </a:buClr>
              <a:buSzPts val="1100"/>
              <a:buFont typeface="Arial"/>
              <a:buNone/>
            </a:pPr>
            <a:r>
              <a:t/>
            </a:r>
            <a:endParaRPr b="0" i="0" sz="2000" u="none" cap="none" strike="noStrike">
              <a:solidFill>
                <a:srgbClr val="333333"/>
              </a:solidFill>
              <a:latin typeface="Helvetica Neue Light"/>
              <a:ea typeface="Helvetica Neue Light"/>
              <a:cs typeface="Helvetica Neue Light"/>
              <a:sym typeface="Helvetica Neue Light"/>
            </a:endParaRPr>
          </a:p>
          <a:p>
            <a:pPr indent="0" lvl="0" marL="0" marR="0" rtl="0" algn="ctr">
              <a:lnSpc>
                <a:spcPct val="150000"/>
              </a:lnSpc>
              <a:spcBef>
                <a:spcPts val="0"/>
              </a:spcBef>
              <a:spcAft>
                <a:spcPts val="1000"/>
              </a:spcAft>
              <a:buClr>
                <a:srgbClr val="000000"/>
              </a:buClr>
              <a:buSzPts val="1100"/>
              <a:buFont typeface="Arial"/>
              <a:buNone/>
            </a:pPr>
            <a:br>
              <a:rPr b="0" i="0" lang="es-419" sz="2000" u="none" cap="none" strike="noStrike">
                <a:solidFill>
                  <a:srgbClr val="000000"/>
                </a:solidFill>
                <a:latin typeface="Helvetica Neue Light"/>
                <a:ea typeface="Helvetica Neue Light"/>
                <a:cs typeface="Helvetica Neue Light"/>
                <a:sym typeface="Helvetica Neue Light"/>
              </a:rPr>
            </a:br>
            <a:endParaRPr b="0" i="0" sz="1400" u="none" cap="none" strike="noStrike">
              <a:solidFill>
                <a:srgbClr val="FFFFFF"/>
              </a:solidFill>
              <a:latin typeface="Helvetica Neue Light"/>
              <a:ea typeface="Helvetica Neue Light"/>
              <a:cs typeface="Helvetica Neue Light"/>
              <a:sym typeface="Helvetica Neue Light"/>
            </a:endParaRPr>
          </a:p>
        </p:txBody>
      </p:sp>
      <p:sp>
        <p:nvSpPr>
          <p:cNvPr id="123" name="Google Shape;123;p22"/>
          <p:cNvSpPr txBox="1"/>
          <p:nvPr>
            <p:ph type="ctrTitle"/>
          </p:nvPr>
        </p:nvSpPr>
        <p:spPr>
          <a:xfrm>
            <a:off x="1635300" y="933825"/>
            <a:ext cx="5873400" cy="7248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5200"/>
              <a:buNone/>
            </a:pPr>
            <a:r>
              <a:rPr i="1" lang="es-419" sz="3600">
                <a:latin typeface="Anton"/>
                <a:ea typeface="Anton"/>
                <a:cs typeface="Anton"/>
                <a:sym typeface="Anton"/>
              </a:rPr>
              <a:t>CREA TU PROPIA TIENDA ECOMMERCE</a:t>
            </a:r>
            <a:endParaRPr i="1" sz="3600">
              <a:latin typeface="Anton"/>
              <a:ea typeface="Anton"/>
              <a:cs typeface="Anton"/>
              <a:sym typeface="Anton"/>
            </a:endParaRPr>
          </a:p>
        </p:txBody>
      </p:sp>
      <p:pic>
        <p:nvPicPr>
          <p:cNvPr id="124" name="Google Shape;124;p22"/>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125" name="Google Shape;125;p22"/>
          <p:cNvPicPr preferRelativeResize="0"/>
          <p:nvPr/>
        </p:nvPicPr>
        <p:blipFill rotWithShape="1">
          <a:blip r:embed="rId4">
            <a:alphaModFix/>
          </a:blip>
          <a:srcRect b="0" l="0" r="0" t="0"/>
          <a:stretch/>
        </p:blipFill>
        <p:spPr>
          <a:xfrm>
            <a:off x="7300750" y="222475"/>
            <a:ext cx="1634174" cy="639850"/>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EFAB"/>
        </a:solidFill>
      </p:bgPr>
    </p:bg>
    <p:spTree>
      <p:nvGrpSpPr>
        <p:cNvPr id="712" name="Shape 712"/>
        <p:cNvGrpSpPr/>
        <p:nvPr/>
      </p:nvGrpSpPr>
      <p:grpSpPr>
        <a:xfrm>
          <a:off x="0" y="0"/>
          <a:ext cx="0" cy="0"/>
          <a:chOff x="0" y="0"/>
          <a:chExt cx="0" cy="0"/>
        </a:xfrm>
      </p:grpSpPr>
      <p:pic>
        <p:nvPicPr>
          <p:cNvPr id="713" name="Google Shape;713;p94"/>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714" name="Google Shape;714;p94"/>
          <p:cNvSpPr txBox="1"/>
          <p:nvPr/>
        </p:nvSpPr>
        <p:spPr>
          <a:xfrm>
            <a:off x="2039325" y="2077200"/>
            <a:ext cx="5073300" cy="9891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3000"/>
              <a:buFont typeface="Arial"/>
              <a:buNone/>
            </a:pPr>
            <a:r>
              <a:rPr b="0" i="1" lang="es-419" sz="3000" u="none" cap="none" strike="noStrike">
                <a:solidFill>
                  <a:srgbClr val="000000"/>
                </a:solidFill>
                <a:latin typeface="Anton"/>
                <a:ea typeface="Anton"/>
                <a:cs typeface="Anton"/>
                <a:sym typeface="Anton"/>
              </a:rPr>
              <a:t>MOMENTO DE EXPOSICIÓN DOCENTE</a:t>
            </a:r>
            <a:endParaRPr b="0" i="1" sz="3000" u="none" cap="none" strike="noStrike">
              <a:solidFill>
                <a:srgbClr val="000000"/>
              </a:solidFill>
              <a:latin typeface="Anton"/>
              <a:ea typeface="Anton"/>
              <a:cs typeface="Anton"/>
              <a:sym typeface="Anton"/>
            </a:endParaRPr>
          </a:p>
        </p:txBody>
      </p:sp>
      <p:pic>
        <p:nvPicPr>
          <p:cNvPr id="715" name="Google Shape;715;p94"/>
          <p:cNvPicPr preferRelativeResize="0"/>
          <p:nvPr/>
        </p:nvPicPr>
        <p:blipFill rotWithShape="1">
          <a:blip r:embed="rId4">
            <a:alphaModFix/>
          </a:blip>
          <a:srcRect b="0" l="0" r="0" t="0"/>
          <a:stretch/>
        </p:blipFill>
        <p:spPr>
          <a:xfrm>
            <a:off x="3978725" y="701387"/>
            <a:ext cx="1186525" cy="1186525"/>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19" name="Shape 719"/>
        <p:cNvGrpSpPr/>
        <p:nvPr/>
      </p:nvGrpSpPr>
      <p:grpSpPr>
        <a:xfrm>
          <a:off x="0" y="0"/>
          <a:ext cx="0" cy="0"/>
          <a:chOff x="0" y="0"/>
          <a:chExt cx="0" cy="0"/>
        </a:xfrm>
      </p:grpSpPr>
      <p:sp>
        <p:nvSpPr>
          <p:cNvPr id="720" name="Google Shape;720;p95"/>
          <p:cNvSpPr txBox="1"/>
          <p:nvPr/>
        </p:nvSpPr>
        <p:spPr>
          <a:xfrm>
            <a:off x="2187450" y="2077200"/>
            <a:ext cx="48027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419" sz="3600" u="none" cap="none" strike="noStrike">
                <a:solidFill>
                  <a:srgbClr val="E0FF00"/>
                </a:solidFill>
                <a:latin typeface="Anton"/>
                <a:ea typeface="Anton"/>
                <a:cs typeface="Anton"/>
                <a:sym typeface="Anton"/>
              </a:rPr>
              <a:t>FUNCIONAMIENTO DE </a:t>
            </a:r>
            <a:endParaRPr b="0" i="1" sz="3600" u="none" cap="none" strike="noStrike">
              <a:solidFill>
                <a:srgbClr val="E0FF00"/>
              </a:solidFill>
              <a:latin typeface="Anton"/>
              <a:ea typeface="Anton"/>
              <a:cs typeface="Anton"/>
              <a:sym typeface="Anton"/>
            </a:endParaRPr>
          </a:p>
          <a:p>
            <a:pPr indent="0" lvl="0" marL="0" marR="0" rtl="0" algn="ctr">
              <a:lnSpc>
                <a:spcPct val="100000"/>
              </a:lnSpc>
              <a:spcBef>
                <a:spcPts val="0"/>
              </a:spcBef>
              <a:spcAft>
                <a:spcPts val="0"/>
              </a:spcAft>
              <a:buClr>
                <a:srgbClr val="000000"/>
              </a:buClr>
              <a:buSzPts val="3600"/>
              <a:buFont typeface="Arial"/>
              <a:buNone/>
            </a:pPr>
            <a:r>
              <a:rPr b="0" i="1" lang="es-419" sz="3600" u="none" cap="none" strike="noStrike">
                <a:solidFill>
                  <a:srgbClr val="E0FF00"/>
                </a:solidFill>
                <a:latin typeface="Anton"/>
                <a:ea typeface="Anton"/>
                <a:cs typeface="Anton"/>
                <a:sym typeface="Anton"/>
              </a:rPr>
              <a:t>REACT JS</a:t>
            </a:r>
            <a:endParaRPr b="0" i="1" sz="3600" u="none" cap="none" strike="noStrike">
              <a:solidFill>
                <a:srgbClr val="E0FF00"/>
              </a:solidFill>
              <a:latin typeface="Anton"/>
              <a:ea typeface="Anton"/>
              <a:cs typeface="Anton"/>
              <a:sym typeface="Anton"/>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4" name="Shape 724"/>
        <p:cNvGrpSpPr/>
        <p:nvPr/>
      </p:nvGrpSpPr>
      <p:grpSpPr>
        <a:xfrm>
          <a:off x="0" y="0"/>
          <a:ext cx="0" cy="0"/>
          <a:chOff x="0" y="0"/>
          <a:chExt cx="0" cy="0"/>
        </a:xfrm>
      </p:grpSpPr>
      <p:sp>
        <p:nvSpPr>
          <p:cNvPr id="725" name="Google Shape;725;p96"/>
          <p:cNvSpPr txBox="1"/>
          <p:nvPr/>
        </p:nvSpPr>
        <p:spPr>
          <a:xfrm>
            <a:off x="852150" y="2333400"/>
            <a:ext cx="7439700" cy="23262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100"/>
              <a:buFont typeface="Arial"/>
              <a:buNone/>
            </a:pPr>
            <a:r>
              <a:rPr b="0" i="0" lang="es-419" sz="2000" u="none" cap="none" strike="noStrike">
                <a:solidFill>
                  <a:srgbClr val="000000"/>
                </a:solidFill>
                <a:highlight>
                  <a:srgbClr val="FFFFFF"/>
                </a:highlight>
                <a:latin typeface="Helvetica Neue Light"/>
                <a:ea typeface="Helvetica Neue Light"/>
                <a:cs typeface="Helvetica Neue Light"/>
                <a:sym typeface="Helvetica Neue Light"/>
              </a:rPr>
              <a:t>¿Cómo llega React a la performance que tanta fama le trae?</a:t>
            </a:r>
            <a:br>
              <a:rPr b="0" i="0" lang="es-419" sz="2000" u="none" cap="none" strike="noStrike">
                <a:solidFill>
                  <a:srgbClr val="000000"/>
                </a:solidFill>
                <a:highlight>
                  <a:srgbClr val="FFFFFF"/>
                </a:highlight>
                <a:latin typeface="Helvetica Neue Light"/>
                <a:ea typeface="Helvetica Neue Light"/>
                <a:cs typeface="Helvetica Neue Light"/>
                <a:sym typeface="Helvetica Neue Light"/>
              </a:rPr>
            </a:br>
            <a:br>
              <a:rPr b="0" i="0" lang="es-419" sz="2000" u="none" cap="none" strike="noStrike">
                <a:solidFill>
                  <a:srgbClr val="000000"/>
                </a:solidFill>
                <a:highlight>
                  <a:srgbClr val="FFFFFF"/>
                </a:highlight>
                <a:latin typeface="Helvetica Neue Light"/>
                <a:ea typeface="Helvetica Neue Light"/>
                <a:cs typeface="Helvetica Neue Light"/>
                <a:sym typeface="Helvetica Neue Light"/>
              </a:rPr>
            </a:br>
            <a:r>
              <a:rPr b="0" i="0" lang="es-419" sz="2000" u="none" cap="none" strike="noStrike">
                <a:solidFill>
                  <a:srgbClr val="000000"/>
                </a:solidFill>
                <a:highlight>
                  <a:srgbClr val="FFFFFF"/>
                </a:highlight>
                <a:latin typeface="Helvetica Neue Light"/>
                <a:ea typeface="Helvetica Neue Light"/>
                <a:cs typeface="Helvetica Neue Light"/>
                <a:sym typeface="Helvetica Neue Light"/>
              </a:rPr>
              <a:t>Hablemos de tres conceptos:</a:t>
            </a:r>
            <a:endParaRPr b="0" i="0" sz="2000" u="none" cap="none" strike="noStrike">
              <a:solidFill>
                <a:srgbClr val="000000"/>
              </a:solidFill>
              <a:highlight>
                <a:srgbClr val="FFFFFF"/>
              </a:highlight>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1100"/>
              <a:buFont typeface="Arial"/>
              <a:buNone/>
            </a:pPr>
            <a:r>
              <a:rPr b="1" i="0" lang="es-419" sz="2000" u="none" cap="none" strike="noStrike">
                <a:solidFill>
                  <a:srgbClr val="000000"/>
                </a:solidFill>
                <a:highlight>
                  <a:srgbClr val="FFFFFF"/>
                </a:highlight>
                <a:latin typeface="Helvetica Neue"/>
                <a:ea typeface="Helvetica Neue"/>
                <a:cs typeface="Helvetica Neue"/>
                <a:sym typeface="Helvetica Neue"/>
              </a:rPr>
              <a:t>Virtual DOM</a:t>
            </a:r>
            <a:r>
              <a:rPr b="0" i="0" lang="es-419" sz="2000" u="none" cap="none" strike="noStrike">
                <a:solidFill>
                  <a:srgbClr val="000000"/>
                </a:solidFill>
                <a:highlight>
                  <a:srgbClr val="FFFFFF"/>
                </a:highlight>
                <a:latin typeface="Helvetica Neue Light"/>
                <a:ea typeface="Helvetica Neue Light"/>
                <a:cs typeface="Helvetica Neue Light"/>
                <a:sym typeface="Helvetica Neue Light"/>
              </a:rPr>
              <a:t> vs </a:t>
            </a:r>
            <a:r>
              <a:rPr b="1" i="0" lang="es-419" sz="2000" u="none" cap="none" strike="noStrike">
                <a:solidFill>
                  <a:srgbClr val="000000"/>
                </a:solidFill>
                <a:highlight>
                  <a:srgbClr val="FFFFFF"/>
                </a:highlight>
                <a:latin typeface="Helvetica Neue"/>
                <a:ea typeface="Helvetica Neue"/>
                <a:cs typeface="Helvetica Neue"/>
                <a:sym typeface="Helvetica Neue"/>
              </a:rPr>
              <a:t>React Fiber</a:t>
            </a:r>
            <a:r>
              <a:rPr b="0" i="0" lang="es-419" sz="2000" u="none" cap="none" strike="noStrike">
                <a:solidFill>
                  <a:srgbClr val="000000"/>
                </a:solidFill>
                <a:highlight>
                  <a:srgbClr val="FFFFFF"/>
                </a:highlight>
                <a:latin typeface="Helvetica Neue Light"/>
                <a:ea typeface="Helvetica Neue Light"/>
                <a:cs typeface="Helvetica Neue Light"/>
                <a:sym typeface="Helvetica Neue Light"/>
              </a:rPr>
              <a:t> y la </a:t>
            </a:r>
            <a:r>
              <a:rPr b="1" i="0" lang="es-419" sz="2000" u="none" cap="none" strike="noStrike">
                <a:solidFill>
                  <a:srgbClr val="000000"/>
                </a:solidFill>
                <a:highlight>
                  <a:srgbClr val="FFFFFF"/>
                </a:highlight>
                <a:latin typeface="Helvetica Neue"/>
                <a:ea typeface="Helvetica Neue"/>
                <a:cs typeface="Helvetica Neue"/>
                <a:sym typeface="Helvetica Neue"/>
              </a:rPr>
              <a:t>Reconciliación</a:t>
            </a:r>
            <a:endParaRPr b="1" i="0" sz="2000" u="none" cap="none" strike="noStrike">
              <a:solidFill>
                <a:srgbClr val="000000"/>
              </a:solidFill>
              <a:highlight>
                <a:srgbClr val="FFFFFF"/>
              </a:highlight>
              <a:latin typeface="Helvetica Neue"/>
              <a:ea typeface="Helvetica Neue"/>
              <a:cs typeface="Helvetica Neue"/>
              <a:sym typeface="Helvetica Neue"/>
            </a:endParaRPr>
          </a:p>
        </p:txBody>
      </p:sp>
      <p:pic>
        <p:nvPicPr>
          <p:cNvPr id="726" name="Google Shape;726;p96"/>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727" name="Google Shape;727;p96"/>
          <p:cNvPicPr preferRelativeResize="0"/>
          <p:nvPr/>
        </p:nvPicPr>
        <p:blipFill rotWithShape="1">
          <a:blip r:embed="rId4">
            <a:alphaModFix/>
          </a:blip>
          <a:srcRect b="0" l="0" r="0" t="0"/>
          <a:stretch/>
        </p:blipFill>
        <p:spPr>
          <a:xfrm>
            <a:off x="3660263" y="701400"/>
            <a:ext cx="1823463" cy="1632000"/>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1" name="Shape 731"/>
        <p:cNvGrpSpPr/>
        <p:nvPr/>
      </p:nvGrpSpPr>
      <p:grpSpPr>
        <a:xfrm>
          <a:off x="0" y="0"/>
          <a:ext cx="0" cy="0"/>
          <a:chOff x="0" y="0"/>
          <a:chExt cx="0" cy="0"/>
        </a:xfrm>
      </p:grpSpPr>
      <p:sp>
        <p:nvSpPr>
          <p:cNvPr id="732" name="Google Shape;732;p97"/>
          <p:cNvSpPr txBox="1"/>
          <p:nvPr/>
        </p:nvSpPr>
        <p:spPr>
          <a:xfrm>
            <a:off x="852150" y="2333400"/>
            <a:ext cx="7439700" cy="18681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100"/>
              <a:buFont typeface="Arial"/>
              <a:buNone/>
            </a:pPr>
            <a:r>
              <a:rPr b="1" i="0" lang="es-419" sz="2000" u="none" cap="none" strike="noStrike">
                <a:solidFill>
                  <a:srgbClr val="000000"/>
                </a:solidFill>
                <a:highlight>
                  <a:srgbClr val="FFFFFF"/>
                </a:highlight>
                <a:latin typeface="Helvetica Neue"/>
                <a:ea typeface="Helvetica Neue"/>
                <a:cs typeface="Helvetica Neue"/>
                <a:sym typeface="Helvetica Neue"/>
              </a:rPr>
              <a:t>Primera premisa</a:t>
            </a:r>
            <a:endParaRPr b="1" i="0" sz="2000" u="none" cap="none" strike="noStrike">
              <a:solidFill>
                <a:srgbClr val="000000"/>
              </a:solidFill>
              <a:highlight>
                <a:srgbClr val="FFFFFF"/>
              </a:highlight>
              <a:latin typeface="Helvetica Neue"/>
              <a:ea typeface="Helvetica Neue"/>
              <a:cs typeface="Helvetica Neue"/>
              <a:sym typeface="Helvetica Neue"/>
            </a:endParaRPr>
          </a:p>
          <a:p>
            <a:pPr indent="0" lvl="0" marL="0" marR="0" rtl="0" algn="ctr">
              <a:lnSpc>
                <a:spcPct val="115000"/>
              </a:lnSpc>
              <a:spcBef>
                <a:spcPts val="0"/>
              </a:spcBef>
              <a:spcAft>
                <a:spcPts val="0"/>
              </a:spcAft>
              <a:buClr>
                <a:srgbClr val="000000"/>
              </a:buClr>
              <a:buSzPts val="1100"/>
              <a:buFont typeface="Arial"/>
              <a:buNone/>
            </a:pPr>
            <a:r>
              <a:t/>
            </a:r>
            <a:endParaRPr b="1" i="0" sz="2000" u="none" cap="none" strike="noStrike">
              <a:solidFill>
                <a:srgbClr val="000000"/>
              </a:solidFill>
              <a:highlight>
                <a:srgbClr val="FFFFFF"/>
              </a:highlight>
              <a:latin typeface="Helvetica Neue"/>
              <a:ea typeface="Helvetica Neue"/>
              <a:cs typeface="Helvetica Neue"/>
              <a:sym typeface="Helvetica Neue"/>
            </a:endParaRPr>
          </a:p>
          <a:p>
            <a:pPr indent="0" lvl="0" marL="0" marR="0" rtl="0" algn="ctr">
              <a:lnSpc>
                <a:spcPct val="115000"/>
              </a:lnSpc>
              <a:spcBef>
                <a:spcPts val="0"/>
              </a:spcBef>
              <a:spcAft>
                <a:spcPts val="0"/>
              </a:spcAft>
              <a:buClr>
                <a:srgbClr val="000000"/>
              </a:buClr>
              <a:buSzPts val="1100"/>
              <a:buFont typeface="Arial"/>
              <a:buNone/>
            </a:pPr>
            <a:r>
              <a:rPr b="0" i="0" lang="es-419" sz="2000" u="none" cap="none" strike="noStrike">
                <a:solidFill>
                  <a:srgbClr val="000000"/>
                </a:solidFill>
                <a:highlight>
                  <a:srgbClr val="FFFFFF"/>
                </a:highlight>
                <a:latin typeface="Helvetica Neue Light"/>
                <a:ea typeface="Helvetica Neue Light"/>
                <a:cs typeface="Helvetica Neue Light"/>
                <a:sym typeface="Helvetica Neue Light"/>
              </a:rPr>
              <a:t> El acceso indiscriminado al DOM </a:t>
            </a:r>
            <a:r>
              <a:rPr b="1" i="0" lang="es-419" sz="2000" u="none" cap="none" strike="noStrike">
                <a:solidFill>
                  <a:srgbClr val="000000"/>
                </a:solidFill>
                <a:highlight>
                  <a:srgbClr val="FFFFFF"/>
                </a:highlight>
                <a:latin typeface="Helvetica Neue"/>
                <a:ea typeface="Helvetica Neue"/>
                <a:cs typeface="Helvetica Neue"/>
                <a:sym typeface="Helvetica Neue"/>
              </a:rPr>
              <a:t>es caro</a:t>
            </a:r>
            <a:r>
              <a:rPr b="0" i="0" lang="es-419" sz="2000" u="none" cap="none" strike="noStrike">
                <a:solidFill>
                  <a:srgbClr val="000000"/>
                </a:solidFill>
                <a:highlight>
                  <a:srgbClr val="FFFFFF"/>
                </a:highlight>
                <a:latin typeface="Helvetica Neue Light"/>
                <a:ea typeface="Helvetica Neue Light"/>
                <a:cs typeface="Helvetica Neue Light"/>
                <a:sym typeface="Helvetica Neue Light"/>
              </a:rPr>
              <a:t>, entonces se requirió encontrar una manera de realizarlo de la manera </a:t>
            </a:r>
            <a:r>
              <a:rPr b="1" i="0" lang="es-419" sz="2000" u="none" cap="none" strike="noStrike">
                <a:solidFill>
                  <a:srgbClr val="000000"/>
                </a:solidFill>
                <a:highlight>
                  <a:srgbClr val="FFFFFF"/>
                </a:highlight>
                <a:latin typeface="Helvetica Neue"/>
                <a:ea typeface="Helvetica Neue"/>
                <a:cs typeface="Helvetica Neue"/>
                <a:sym typeface="Helvetica Neue"/>
              </a:rPr>
              <a:t>más óptima</a:t>
            </a:r>
            <a:r>
              <a:rPr b="0" i="0" lang="es-419" sz="2000" u="none" cap="none" strike="noStrike">
                <a:solidFill>
                  <a:srgbClr val="000000"/>
                </a:solidFill>
                <a:highlight>
                  <a:srgbClr val="FFFFFF"/>
                </a:highlight>
                <a:latin typeface="Helvetica Neue Light"/>
                <a:ea typeface="Helvetica Neue Light"/>
                <a:cs typeface="Helvetica Neue Light"/>
                <a:sym typeface="Helvetica Neue Light"/>
              </a:rPr>
              <a:t> posible.</a:t>
            </a:r>
            <a:endParaRPr b="0" i="0" sz="2000" u="none" cap="none" strike="noStrike">
              <a:solidFill>
                <a:srgbClr val="000000"/>
              </a:solidFill>
              <a:highlight>
                <a:srgbClr val="FFFFFF"/>
              </a:highlight>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1100"/>
              <a:buFont typeface="Arial"/>
              <a:buNone/>
            </a:pPr>
            <a:br>
              <a:rPr b="0" i="0" lang="es-419" sz="2000" u="none" cap="none" strike="noStrike">
                <a:solidFill>
                  <a:srgbClr val="000000"/>
                </a:solidFill>
                <a:highlight>
                  <a:srgbClr val="FFFFFF"/>
                </a:highlight>
                <a:latin typeface="Helvetica Neue Light"/>
                <a:ea typeface="Helvetica Neue Light"/>
                <a:cs typeface="Helvetica Neue Light"/>
                <a:sym typeface="Helvetica Neue Light"/>
              </a:rPr>
            </a:br>
            <a:endParaRPr b="0" i="0" sz="2000" u="none" cap="none" strike="noStrike">
              <a:solidFill>
                <a:srgbClr val="000000"/>
              </a:solidFill>
              <a:highlight>
                <a:srgbClr val="FFFFFF"/>
              </a:highlight>
              <a:latin typeface="Helvetica Neue Light"/>
              <a:ea typeface="Helvetica Neue Light"/>
              <a:cs typeface="Helvetica Neue Light"/>
              <a:sym typeface="Helvetica Neue Light"/>
            </a:endParaRPr>
          </a:p>
        </p:txBody>
      </p:sp>
      <p:pic>
        <p:nvPicPr>
          <p:cNvPr id="733" name="Google Shape;733;p97"/>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734" name="Google Shape;734;p97"/>
          <p:cNvPicPr preferRelativeResize="0"/>
          <p:nvPr/>
        </p:nvPicPr>
        <p:blipFill rotWithShape="1">
          <a:blip r:embed="rId4">
            <a:alphaModFix/>
          </a:blip>
          <a:srcRect b="0" l="0" r="0" t="0"/>
          <a:stretch/>
        </p:blipFill>
        <p:spPr>
          <a:xfrm>
            <a:off x="3660263" y="701400"/>
            <a:ext cx="1823463" cy="1632000"/>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8" name="Shape 738"/>
        <p:cNvGrpSpPr/>
        <p:nvPr/>
      </p:nvGrpSpPr>
      <p:grpSpPr>
        <a:xfrm>
          <a:off x="0" y="0"/>
          <a:ext cx="0" cy="0"/>
          <a:chOff x="0" y="0"/>
          <a:chExt cx="0" cy="0"/>
        </a:xfrm>
      </p:grpSpPr>
      <p:sp>
        <p:nvSpPr>
          <p:cNvPr id="739" name="Google Shape;739;p98"/>
          <p:cNvSpPr txBox="1"/>
          <p:nvPr/>
        </p:nvSpPr>
        <p:spPr>
          <a:xfrm>
            <a:off x="852150" y="2333400"/>
            <a:ext cx="7439700" cy="568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100"/>
              <a:buFont typeface="Arial"/>
              <a:buNone/>
            </a:pPr>
            <a:r>
              <a:rPr b="1" i="0" lang="es-419" sz="2000" u="none" cap="none" strike="noStrike">
                <a:solidFill>
                  <a:srgbClr val="000000"/>
                </a:solidFill>
                <a:highlight>
                  <a:srgbClr val="FFFFFF"/>
                </a:highlight>
                <a:latin typeface="Helvetica Neue"/>
                <a:ea typeface="Helvetica Neue"/>
                <a:cs typeface="Helvetica Neue"/>
                <a:sym typeface="Helvetica Neue"/>
              </a:rPr>
              <a:t>Primera premisa: </a:t>
            </a:r>
            <a:r>
              <a:rPr b="0" i="0" lang="es-419" sz="2000" u="none" cap="none" strike="noStrike">
                <a:solidFill>
                  <a:srgbClr val="000000"/>
                </a:solidFill>
                <a:highlight>
                  <a:srgbClr val="FFFFFF"/>
                </a:highlight>
                <a:latin typeface="Helvetica Neue Light"/>
                <a:ea typeface="Helvetica Neue Light"/>
                <a:cs typeface="Helvetica Neue Light"/>
                <a:sym typeface="Helvetica Neue Light"/>
              </a:rPr>
              <a:t>Optimicemos los movimientos</a:t>
            </a:r>
            <a:endParaRPr b="0" i="0" sz="2000" u="none" cap="none" strike="noStrike">
              <a:solidFill>
                <a:srgbClr val="000000"/>
              </a:solidFill>
              <a:highlight>
                <a:srgbClr val="FFFFFF"/>
              </a:highlight>
              <a:latin typeface="Helvetica Neue Light"/>
              <a:ea typeface="Helvetica Neue Light"/>
              <a:cs typeface="Helvetica Neue Light"/>
              <a:sym typeface="Helvetica Neue Light"/>
            </a:endParaRPr>
          </a:p>
        </p:txBody>
      </p:sp>
      <p:pic>
        <p:nvPicPr>
          <p:cNvPr id="740" name="Google Shape;740;p98"/>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741" name="Google Shape;741;p98"/>
          <p:cNvPicPr preferRelativeResize="0"/>
          <p:nvPr/>
        </p:nvPicPr>
        <p:blipFill rotWithShape="1">
          <a:blip r:embed="rId4">
            <a:alphaModFix/>
          </a:blip>
          <a:srcRect b="0" l="0" r="0" t="0"/>
          <a:stretch/>
        </p:blipFill>
        <p:spPr>
          <a:xfrm>
            <a:off x="3660263" y="701400"/>
            <a:ext cx="1823463" cy="1632000"/>
          </a:xfrm>
          <a:prstGeom prst="rect">
            <a:avLst/>
          </a:prstGeom>
          <a:noFill/>
          <a:ln>
            <a:noFill/>
          </a:ln>
        </p:spPr>
      </p:pic>
      <p:pic>
        <p:nvPicPr>
          <p:cNvPr id="742" name="Google Shape;742;p98"/>
          <p:cNvPicPr preferRelativeResize="0"/>
          <p:nvPr/>
        </p:nvPicPr>
        <p:blipFill rotWithShape="1">
          <a:blip r:embed="rId5">
            <a:alphaModFix/>
          </a:blip>
          <a:srcRect b="0" l="0" r="0" t="15725"/>
          <a:stretch/>
        </p:blipFill>
        <p:spPr>
          <a:xfrm>
            <a:off x="1868975" y="3027625"/>
            <a:ext cx="5406051" cy="1632000"/>
          </a:xfrm>
          <a:prstGeom prst="rect">
            <a:avLst/>
          </a:prstGeom>
          <a:noFill/>
          <a:ln>
            <a:noFill/>
          </a:ln>
        </p:spPr>
      </p:pic>
      <p:sp>
        <p:nvSpPr>
          <p:cNvPr id="743" name="Google Shape;743;p98"/>
          <p:cNvSpPr txBox="1"/>
          <p:nvPr/>
        </p:nvSpPr>
        <p:spPr>
          <a:xfrm>
            <a:off x="1933450" y="2902200"/>
            <a:ext cx="7138800" cy="832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s-419" sz="1400" u="none" cap="none" strike="noStrike">
                <a:solidFill>
                  <a:srgbClr val="000000"/>
                </a:solidFill>
                <a:latin typeface="Helvetica Neue Light"/>
                <a:ea typeface="Helvetica Neue Light"/>
                <a:cs typeface="Helvetica Neue Light"/>
                <a:sym typeface="Helvetica Neue Light"/>
              </a:rPr>
              <a:t>   V-DOM          Nuevo V-DOM		                        Reconciliado</a:t>
            </a:r>
            <a:endParaRPr b="0" i="0" sz="1400" u="none" cap="none" strike="noStrike">
              <a:solidFill>
                <a:srgbClr val="000000"/>
              </a:solidFill>
              <a:latin typeface="Helvetica Neue Light"/>
              <a:ea typeface="Helvetica Neue Light"/>
              <a:cs typeface="Helvetica Neue Light"/>
              <a:sym typeface="Helvetica Neue Light"/>
            </a:endParaRPr>
          </a:p>
        </p:txBody>
      </p:sp>
      <p:cxnSp>
        <p:nvCxnSpPr>
          <p:cNvPr id="744" name="Google Shape;744;p98"/>
          <p:cNvCxnSpPr/>
          <p:nvPr/>
        </p:nvCxnSpPr>
        <p:spPr>
          <a:xfrm>
            <a:off x="3535950" y="4659625"/>
            <a:ext cx="1570500" cy="600"/>
          </a:xfrm>
          <a:prstGeom prst="straightConnector1">
            <a:avLst/>
          </a:prstGeom>
          <a:noFill/>
          <a:ln cap="flat" cmpd="sng" w="9525">
            <a:solidFill>
              <a:schemeClr val="dk2"/>
            </a:solidFill>
            <a:prstDash val="solid"/>
            <a:round/>
            <a:headEnd len="sm" w="sm" type="none"/>
            <a:tailEnd len="med" w="med" type="triangle"/>
          </a:ln>
        </p:spPr>
      </p:cxnSp>
      <p:cxnSp>
        <p:nvCxnSpPr>
          <p:cNvPr id="745" name="Google Shape;745;p98"/>
          <p:cNvCxnSpPr/>
          <p:nvPr/>
        </p:nvCxnSpPr>
        <p:spPr>
          <a:xfrm flipH="1">
            <a:off x="4412275" y="2714275"/>
            <a:ext cx="3643800" cy="867600"/>
          </a:xfrm>
          <a:prstGeom prst="straightConnector1">
            <a:avLst/>
          </a:prstGeom>
          <a:noFill/>
          <a:ln cap="flat" cmpd="sng" w="9525">
            <a:solidFill>
              <a:schemeClr val="dk2"/>
            </a:solidFill>
            <a:prstDash val="solid"/>
            <a:round/>
            <a:headEnd len="sm" w="sm" type="none"/>
            <a:tailEnd len="med" w="med" type="triangle"/>
          </a:ln>
        </p:spPr>
      </p:cxnSp>
      <p:sp>
        <p:nvSpPr>
          <p:cNvPr id="746" name="Google Shape;746;p98"/>
          <p:cNvSpPr txBox="1"/>
          <p:nvPr/>
        </p:nvSpPr>
        <p:spPr>
          <a:xfrm>
            <a:off x="8056075" y="2485000"/>
            <a:ext cx="1016100" cy="832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s-419" sz="1400" u="none" cap="none" strike="noStrike">
                <a:solidFill>
                  <a:srgbClr val="000000"/>
                </a:solidFill>
                <a:latin typeface="Helvetica Neue Light"/>
                <a:ea typeface="Helvetica Neue Light"/>
                <a:cs typeface="Helvetica Neue Light"/>
                <a:sym typeface="Helvetica Neue Light"/>
              </a:rPr>
              <a:t>Zona de</a:t>
            </a:r>
            <a:endParaRPr b="0" i="0" sz="1400" u="none" cap="none" strike="noStrike">
              <a:solidFill>
                <a:srgbClr val="000000"/>
              </a:solidFill>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1400"/>
              <a:buFont typeface="Arial"/>
              <a:buNone/>
            </a:pPr>
            <a:r>
              <a:rPr b="0" i="0" lang="es-419" sz="1400" u="none" cap="none" strike="noStrike">
                <a:solidFill>
                  <a:srgbClr val="000000"/>
                </a:solidFill>
                <a:latin typeface="Helvetica Neue Light"/>
                <a:ea typeface="Helvetica Neue Light"/>
                <a:cs typeface="Helvetica Neue Light"/>
                <a:sym typeface="Helvetica Neue Light"/>
              </a:rPr>
              <a:t>evento</a:t>
            </a:r>
            <a:endParaRPr b="0" i="0" sz="1400" u="none" cap="none" strike="noStrike">
              <a:solidFill>
                <a:srgbClr val="000000"/>
              </a:solidFill>
              <a:latin typeface="Helvetica Neue Light"/>
              <a:ea typeface="Helvetica Neue Light"/>
              <a:cs typeface="Helvetica Neue Light"/>
              <a:sym typeface="Helvetica Neue Light"/>
            </a:endParaRPr>
          </a:p>
        </p:txBody>
      </p:sp>
      <p:sp>
        <p:nvSpPr>
          <p:cNvPr id="747" name="Google Shape;747;p98"/>
          <p:cNvSpPr txBox="1"/>
          <p:nvPr/>
        </p:nvSpPr>
        <p:spPr>
          <a:xfrm>
            <a:off x="2156550" y="4408575"/>
            <a:ext cx="1586400" cy="832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s-419" sz="1400" u="none" cap="none" strike="noStrike">
                <a:solidFill>
                  <a:srgbClr val="000000"/>
                </a:solidFill>
                <a:latin typeface="Helvetica Neue Light"/>
                <a:ea typeface="Helvetica Neue Light"/>
                <a:cs typeface="Helvetica Neue Light"/>
                <a:sym typeface="Helvetica Neue Light"/>
              </a:rPr>
              <a:t>Estado original</a:t>
            </a:r>
            <a:endParaRPr b="0" i="0" sz="1400" u="none" cap="none" strike="noStrike">
              <a:solidFill>
                <a:srgbClr val="000000"/>
              </a:solidFill>
              <a:latin typeface="Helvetica Neue Light"/>
              <a:ea typeface="Helvetica Neue Light"/>
              <a:cs typeface="Helvetica Neue Light"/>
              <a:sym typeface="Helvetica Neue Light"/>
            </a:endParaRPr>
          </a:p>
        </p:txBody>
      </p:sp>
      <p:cxnSp>
        <p:nvCxnSpPr>
          <p:cNvPr id="748" name="Google Shape;748;p98"/>
          <p:cNvCxnSpPr/>
          <p:nvPr/>
        </p:nvCxnSpPr>
        <p:spPr>
          <a:xfrm flipH="1">
            <a:off x="5428475" y="3507500"/>
            <a:ext cx="384300" cy="582600"/>
          </a:xfrm>
          <a:prstGeom prst="straightConnector1">
            <a:avLst/>
          </a:prstGeom>
          <a:noFill/>
          <a:ln cap="flat" cmpd="sng" w="9525">
            <a:solidFill>
              <a:schemeClr val="dk2"/>
            </a:solidFill>
            <a:prstDash val="solid"/>
            <a:round/>
            <a:headEnd len="sm" w="sm" type="none"/>
            <a:tailEnd len="med" w="med" type="triangle"/>
          </a:ln>
        </p:spPr>
      </p:cxnSp>
      <p:cxnSp>
        <p:nvCxnSpPr>
          <p:cNvPr id="749" name="Google Shape;749;p98"/>
          <p:cNvCxnSpPr/>
          <p:nvPr/>
        </p:nvCxnSpPr>
        <p:spPr>
          <a:xfrm>
            <a:off x="5986300" y="3879325"/>
            <a:ext cx="235500" cy="309900"/>
          </a:xfrm>
          <a:prstGeom prst="straightConnector1">
            <a:avLst/>
          </a:prstGeom>
          <a:noFill/>
          <a:ln cap="flat" cmpd="sng" w="9525">
            <a:solidFill>
              <a:schemeClr val="dk2"/>
            </a:solidFill>
            <a:prstDash val="solid"/>
            <a:round/>
            <a:headEnd len="sm" w="sm" type="none"/>
            <a:tailEnd len="med" w="med" type="triangle"/>
          </a:ln>
        </p:spPr>
      </p:cxnSp>
      <p:cxnSp>
        <p:nvCxnSpPr>
          <p:cNvPr id="750" name="Google Shape;750;p98"/>
          <p:cNvCxnSpPr/>
          <p:nvPr/>
        </p:nvCxnSpPr>
        <p:spPr>
          <a:xfrm flipH="1" rot="10800000">
            <a:off x="6432475" y="3705775"/>
            <a:ext cx="1350900" cy="235500"/>
          </a:xfrm>
          <a:prstGeom prst="straightConnector1">
            <a:avLst/>
          </a:prstGeom>
          <a:noFill/>
          <a:ln cap="flat" cmpd="sng" w="9525">
            <a:solidFill>
              <a:schemeClr val="dk2"/>
            </a:solidFill>
            <a:prstDash val="solid"/>
            <a:round/>
            <a:headEnd len="sm" w="sm" type="none"/>
            <a:tailEnd len="med" w="med" type="triangle"/>
          </a:ln>
        </p:spPr>
      </p:cxnSp>
      <p:sp>
        <p:nvSpPr>
          <p:cNvPr id="751" name="Google Shape;751;p98"/>
          <p:cNvSpPr txBox="1"/>
          <p:nvPr/>
        </p:nvSpPr>
        <p:spPr>
          <a:xfrm>
            <a:off x="7783475" y="3431950"/>
            <a:ext cx="7138800" cy="832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s-419" sz="1400" u="none" cap="none" strike="noStrike">
                <a:solidFill>
                  <a:srgbClr val="000000"/>
                </a:solidFill>
                <a:latin typeface="Helvetica Neue Light"/>
                <a:ea typeface="Helvetica Neue Light"/>
                <a:cs typeface="Helvetica Neue Light"/>
                <a:sym typeface="Helvetica Neue Light"/>
              </a:rPr>
              <a:t>Cambio aislado</a:t>
            </a:r>
            <a:endParaRPr b="0" i="0" sz="1400" u="none" cap="none" strike="noStrike">
              <a:solidFill>
                <a:srgbClr val="000000"/>
              </a:solidFill>
              <a:latin typeface="Helvetica Neue Light"/>
              <a:ea typeface="Helvetica Neue Light"/>
              <a:cs typeface="Helvetica Neue Light"/>
              <a:sym typeface="Helvetica Neue Light"/>
            </a:endParaRPr>
          </a:p>
        </p:txBody>
      </p:sp>
      <p:cxnSp>
        <p:nvCxnSpPr>
          <p:cNvPr id="752" name="Google Shape;752;p98"/>
          <p:cNvCxnSpPr/>
          <p:nvPr/>
        </p:nvCxnSpPr>
        <p:spPr>
          <a:xfrm rot="10800000">
            <a:off x="1388150" y="3532350"/>
            <a:ext cx="557700" cy="49500"/>
          </a:xfrm>
          <a:prstGeom prst="straightConnector1">
            <a:avLst/>
          </a:prstGeom>
          <a:noFill/>
          <a:ln cap="flat" cmpd="sng" w="9525">
            <a:solidFill>
              <a:schemeClr val="dk2"/>
            </a:solidFill>
            <a:prstDash val="solid"/>
            <a:round/>
            <a:headEnd len="sm" w="sm" type="none"/>
            <a:tailEnd len="med" w="med" type="triangle"/>
          </a:ln>
        </p:spPr>
      </p:cxnSp>
      <p:sp>
        <p:nvSpPr>
          <p:cNvPr id="753" name="Google Shape;753;p98"/>
          <p:cNvSpPr txBox="1"/>
          <p:nvPr/>
        </p:nvSpPr>
        <p:spPr>
          <a:xfrm>
            <a:off x="481550" y="3288325"/>
            <a:ext cx="1016100" cy="832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s-419" sz="1400" u="none" cap="none" strike="noStrike">
                <a:solidFill>
                  <a:srgbClr val="000000"/>
                </a:solidFill>
                <a:latin typeface="Helvetica Neue"/>
                <a:ea typeface="Helvetica Neue"/>
                <a:cs typeface="Helvetica Neue"/>
                <a:sym typeface="Helvetica Neue"/>
              </a:rPr>
              <a:t>Fiber </a:t>
            </a:r>
            <a:r>
              <a:rPr b="0" i="0" lang="es-419" sz="1400" u="none" cap="none" strike="noStrike">
                <a:solidFill>
                  <a:srgbClr val="000000"/>
                </a:solidFill>
                <a:latin typeface="Helvetica Neue Light"/>
                <a:ea typeface="Helvetica Neue Light"/>
                <a:cs typeface="Helvetica Neue Light"/>
                <a:sym typeface="Helvetica Neue Light"/>
              </a:rPr>
              <a:t>tree</a:t>
            </a:r>
            <a:endParaRPr b="0" i="0" sz="1400" u="none" cap="none" strike="noStrike">
              <a:solidFill>
                <a:srgbClr val="000000"/>
              </a:solidFill>
              <a:latin typeface="Helvetica Neue Light"/>
              <a:ea typeface="Helvetica Neue Light"/>
              <a:cs typeface="Helvetica Neue Light"/>
              <a:sym typeface="Helvetica Neue Light"/>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7" name="Shape 757"/>
        <p:cNvGrpSpPr/>
        <p:nvPr/>
      </p:nvGrpSpPr>
      <p:grpSpPr>
        <a:xfrm>
          <a:off x="0" y="0"/>
          <a:ext cx="0" cy="0"/>
          <a:chOff x="0" y="0"/>
          <a:chExt cx="0" cy="0"/>
        </a:xfrm>
      </p:grpSpPr>
      <p:sp>
        <p:nvSpPr>
          <p:cNvPr id="758" name="Google Shape;758;p99"/>
          <p:cNvSpPr txBox="1"/>
          <p:nvPr/>
        </p:nvSpPr>
        <p:spPr>
          <a:xfrm>
            <a:off x="408900" y="2410650"/>
            <a:ext cx="8326200" cy="24375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100"/>
              <a:buFont typeface="Arial"/>
              <a:buNone/>
            </a:pPr>
            <a:r>
              <a:t/>
            </a:r>
            <a:endParaRPr b="0" i="0" sz="2000" u="none" cap="none" strike="noStrike">
              <a:solidFill>
                <a:srgbClr val="202122"/>
              </a:solidFill>
              <a:highlight>
                <a:srgbClr val="FFFFFF"/>
              </a:highlight>
              <a:latin typeface="Helvetica Neue Light"/>
              <a:ea typeface="Helvetica Neue Light"/>
              <a:cs typeface="Helvetica Neue Light"/>
              <a:sym typeface="Helvetica Neue Light"/>
            </a:endParaRPr>
          </a:p>
        </p:txBody>
      </p:sp>
      <p:pic>
        <p:nvPicPr>
          <p:cNvPr id="759" name="Google Shape;759;p99"/>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760" name="Google Shape;760;p99"/>
          <p:cNvSpPr txBox="1"/>
          <p:nvPr/>
        </p:nvSpPr>
        <p:spPr>
          <a:xfrm>
            <a:off x="1002600" y="2571750"/>
            <a:ext cx="7138800" cy="1952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0" i="0" lang="es-419" sz="2000" u="none" cap="none" strike="noStrike">
                <a:solidFill>
                  <a:srgbClr val="000000"/>
                </a:solidFill>
                <a:latin typeface="Helvetica Neue Light"/>
                <a:ea typeface="Helvetica Neue Light"/>
                <a:cs typeface="Helvetica Neue Light"/>
                <a:sym typeface="Helvetica Neue Light"/>
              </a:rPr>
              <a:t>En vez de aplicar </a:t>
            </a:r>
            <a:r>
              <a:rPr b="1" i="0" lang="es-419" sz="2000" u="none" cap="none" strike="noStrike">
                <a:solidFill>
                  <a:srgbClr val="000000"/>
                </a:solidFill>
                <a:latin typeface="Helvetica Neue"/>
                <a:ea typeface="Helvetica Neue"/>
                <a:cs typeface="Helvetica Neue"/>
                <a:sym typeface="Helvetica Neue"/>
              </a:rPr>
              <a:t>uno a uno</a:t>
            </a:r>
            <a:r>
              <a:rPr b="0" i="0" lang="es-419" sz="2000" u="none" cap="none" strike="noStrike">
                <a:solidFill>
                  <a:srgbClr val="000000"/>
                </a:solidFill>
                <a:latin typeface="Helvetica Neue Light"/>
                <a:ea typeface="Helvetica Neue Light"/>
                <a:cs typeface="Helvetica Neue Light"/>
                <a:sym typeface="Helvetica Neue Light"/>
              </a:rPr>
              <a:t> los cambios en los cinco nodos, </a:t>
            </a:r>
            <a:r>
              <a:rPr b="1" i="0" lang="es-419" sz="2000" u="none" cap="none" strike="noStrike">
                <a:solidFill>
                  <a:srgbClr val="000000"/>
                </a:solidFill>
                <a:latin typeface="Helvetica Neue"/>
                <a:ea typeface="Helvetica Neue"/>
                <a:cs typeface="Helvetica Neue"/>
                <a:sym typeface="Helvetica Neue"/>
              </a:rPr>
              <a:t>React</a:t>
            </a:r>
            <a:r>
              <a:rPr b="0" i="0" lang="es-419" sz="2000" u="none" cap="none" strike="noStrike">
                <a:solidFill>
                  <a:srgbClr val="000000"/>
                </a:solidFill>
                <a:latin typeface="Helvetica Neue Light"/>
                <a:ea typeface="Helvetica Neue Light"/>
                <a:cs typeface="Helvetica Neue Light"/>
                <a:sym typeface="Helvetica Neue Light"/>
              </a:rPr>
              <a:t> procesa este resultado en una memoria. Calcula el área de impacto y determina la menor cantidad de movimientos de modo </a:t>
            </a:r>
            <a:r>
              <a:rPr b="1" i="0" lang="es-419" sz="2000" u="none" cap="none" strike="noStrike">
                <a:solidFill>
                  <a:srgbClr val="000000"/>
                </a:solidFill>
                <a:latin typeface="Helvetica Neue"/>
                <a:ea typeface="Helvetica Neue"/>
                <a:cs typeface="Helvetica Neue"/>
                <a:sym typeface="Helvetica Neue"/>
              </a:rPr>
              <a:t>heurístico</a:t>
            </a:r>
            <a:r>
              <a:rPr b="0" i="0" lang="es-419" sz="2000" u="none" cap="none" strike="noStrike">
                <a:solidFill>
                  <a:srgbClr val="000000"/>
                </a:solidFill>
                <a:latin typeface="Helvetica Neue Light"/>
                <a:ea typeface="Helvetica Neue Light"/>
                <a:cs typeface="Helvetica Neue Light"/>
                <a:sym typeface="Helvetica Neue Light"/>
              </a:rPr>
              <a:t>, por lo que también sabe donde </a:t>
            </a:r>
            <a:r>
              <a:rPr b="1" i="0" lang="es-419" sz="2000" u="none" cap="none" strike="noStrike">
                <a:solidFill>
                  <a:srgbClr val="000000"/>
                </a:solidFill>
                <a:latin typeface="Helvetica Neue"/>
                <a:ea typeface="Helvetica Neue"/>
                <a:cs typeface="Helvetica Neue"/>
                <a:sym typeface="Helvetica Neue"/>
              </a:rPr>
              <a:t>no pueden haber ocurrido</a:t>
            </a:r>
            <a:r>
              <a:rPr b="0" i="0" lang="es-419" sz="2000" u="none" cap="none" strike="noStrike">
                <a:solidFill>
                  <a:srgbClr val="000000"/>
                </a:solidFill>
                <a:latin typeface="Helvetica Neue Light"/>
                <a:ea typeface="Helvetica Neue Light"/>
                <a:cs typeface="Helvetica Neue Light"/>
                <a:sym typeface="Helvetica Neue Light"/>
              </a:rPr>
              <a:t> cambios.</a:t>
            </a:r>
            <a:endParaRPr b="0" i="0" sz="2000" u="none" cap="none" strike="noStrike">
              <a:solidFill>
                <a:srgbClr val="000000"/>
              </a:solidFill>
              <a:latin typeface="Helvetica Neue Light"/>
              <a:ea typeface="Helvetica Neue Light"/>
              <a:cs typeface="Helvetica Neue Light"/>
              <a:sym typeface="Helvetica Neue Light"/>
            </a:endParaRPr>
          </a:p>
        </p:txBody>
      </p:sp>
      <p:pic>
        <p:nvPicPr>
          <p:cNvPr id="761" name="Google Shape;761;p99"/>
          <p:cNvPicPr preferRelativeResize="0"/>
          <p:nvPr/>
        </p:nvPicPr>
        <p:blipFill rotWithShape="1">
          <a:blip r:embed="rId4">
            <a:alphaModFix/>
          </a:blip>
          <a:srcRect b="0" l="0" r="0" t="0"/>
          <a:stretch/>
        </p:blipFill>
        <p:spPr>
          <a:xfrm>
            <a:off x="3660263" y="701400"/>
            <a:ext cx="1823463" cy="1632000"/>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5" name="Shape 765"/>
        <p:cNvGrpSpPr/>
        <p:nvPr/>
      </p:nvGrpSpPr>
      <p:grpSpPr>
        <a:xfrm>
          <a:off x="0" y="0"/>
          <a:ext cx="0" cy="0"/>
          <a:chOff x="0" y="0"/>
          <a:chExt cx="0" cy="0"/>
        </a:xfrm>
      </p:grpSpPr>
      <p:sp>
        <p:nvSpPr>
          <p:cNvPr id="766" name="Google Shape;766;p100"/>
          <p:cNvSpPr txBox="1"/>
          <p:nvPr/>
        </p:nvSpPr>
        <p:spPr>
          <a:xfrm>
            <a:off x="852150" y="2333400"/>
            <a:ext cx="7439700" cy="568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100"/>
              <a:buFont typeface="Arial"/>
              <a:buNone/>
            </a:pPr>
            <a:r>
              <a:rPr b="1" i="0" lang="es-419" sz="2000" u="none" cap="none" strike="noStrike">
                <a:solidFill>
                  <a:srgbClr val="000000"/>
                </a:solidFill>
                <a:highlight>
                  <a:srgbClr val="FFFFFF"/>
                </a:highlight>
                <a:latin typeface="Helvetica Neue"/>
                <a:ea typeface="Helvetica Neue"/>
                <a:cs typeface="Helvetica Neue"/>
                <a:sym typeface="Helvetica Neue"/>
              </a:rPr>
              <a:t>Segunda premisa: </a:t>
            </a:r>
            <a:r>
              <a:rPr b="0" i="0" lang="es-419" sz="2000" u="none" cap="none" strike="noStrike">
                <a:solidFill>
                  <a:srgbClr val="000000"/>
                </a:solidFill>
                <a:highlight>
                  <a:srgbClr val="FFFFFF"/>
                </a:highlight>
                <a:latin typeface="Helvetica Neue Light"/>
                <a:ea typeface="Helvetica Neue Light"/>
                <a:cs typeface="Helvetica Neue Light"/>
                <a:sym typeface="Helvetica Neue Light"/>
              </a:rPr>
              <a:t>Flujo de datos unidireccional</a:t>
            </a:r>
            <a:endParaRPr b="0" i="0" sz="2000" u="none" cap="none" strike="noStrike">
              <a:solidFill>
                <a:srgbClr val="000000"/>
              </a:solidFill>
              <a:highlight>
                <a:srgbClr val="FFFFFF"/>
              </a:highlight>
              <a:latin typeface="Helvetica Neue Light"/>
              <a:ea typeface="Helvetica Neue Light"/>
              <a:cs typeface="Helvetica Neue Light"/>
              <a:sym typeface="Helvetica Neue Light"/>
            </a:endParaRPr>
          </a:p>
        </p:txBody>
      </p:sp>
      <p:pic>
        <p:nvPicPr>
          <p:cNvPr id="767" name="Google Shape;767;p100"/>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768" name="Google Shape;768;p100"/>
          <p:cNvPicPr preferRelativeResize="0"/>
          <p:nvPr/>
        </p:nvPicPr>
        <p:blipFill rotWithShape="1">
          <a:blip r:embed="rId4">
            <a:alphaModFix/>
          </a:blip>
          <a:srcRect b="0" l="0" r="0" t="0"/>
          <a:stretch/>
        </p:blipFill>
        <p:spPr>
          <a:xfrm>
            <a:off x="3660263" y="701400"/>
            <a:ext cx="1823463" cy="1632000"/>
          </a:xfrm>
          <a:prstGeom prst="rect">
            <a:avLst/>
          </a:prstGeom>
          <a:noFill/>
          <a:ln>
            <a:noFill/>
          </a:ln>
        </p:spPr>
      </p:pic>
      <p:sp>
        <p:nvSpPr>
          <p:cNvPr id="769" name="Google Shape;769;p100"/>
          <p:cNvSpPr txBox="1"/>
          <p:nvPr/>
        </p:nvSpPr>
        <p:spPr>
          <a:xfrm>
            <a:off x="852150" y="3011725"/>
            <a:ext cx="7138800" cy="1632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0" i="0" lang="es-419" sz="2000" u="none" cap="none" strike="noStrike">
                <a:solidFill>
                  <a:srgbClr val="000000"/>
                </a:solidFill>
                <a:latin typeface="Helvetica Neue Light"/>
                <a:ea typeface="Helvetica Neue Light"/>
                <a:cs typeface="Helvetica Neue Light"/>
                <a:sym typeface="Helvetica Neue Light"/>
              </a:rPr>
              <a:t>Para establecer esa seguridad, requiere que los datos y los cambios idealmente se provoquen de una manera específica con dos características:</a:t>
            </a:r>
            <a:endParaRPr b="0" i="0" sz="2000" u="none" cap="none" strike="noStrike">
              <a:solidFill>
                <a:srgbClr val="000000"/>
              </a:solidFill>
              <a:latin typeface="Helvetica Neue Light"/>
              <a:ea typeface="Helvetica Neue Light"/>
              <a:cs typeface="Helvetica Neue Light"/>
              <a:sym typeface="Helvetica Neue Light"/>
            </a:endParaRPr>
          </a:p>
          <a:p>
            <a:pPr indent="0" lvl="0" marL="0" marR="0" rtl="0" algn="ctr">
              <a:lnSpc>
                <a:spcPct val="100000"/>
              </a:lnSpc>
              <a:spcBef>
                <a:spcPts val="0"/>
              </a:spcBef>
              <a:spcAft>
                <a:spcPts val="0"/>
              </a:spcAft>
              <a:buClr>
                <a:srgbClr val="000000"/>
              </a:buClr>
              <a:buSzPts val="2000"/>
              <a:buFont typeface="Arial"/>
              <a:buNone/>
            </a:pPr>
            <a:r>
              <a:t/>
            </a:r>
            <a:endParaRPr b="1" i="0" sz="2000" u="none" cap="none" strike="noStrike">
              <a:solidFill>
                <a:srgbClr val="000000"/>
              </a:solidFill>
              <a:latin typeface="Helvetica Neue"/>
              <a:ea typeface="Helvetica Neue"/>
              <a:cs typeface="Helvetica Neue"/>
              <a:sym typeface="Helvetica Neue"/>
            </a:endParaRPr>
          </a:p>
          <a:p>
            <a:pPr indent="0" lvl="0" marL="0" marR="0" rtl="0" algn="ctr">
              <a:lnSpc>
                <a:spcPct val="100000"/>
              </a:lnSpc>
              <a:spcBef>
                <a:spcPts val="0"/>
              </a:spcBef>
              <a:spcAft>
                <a:spcPts val="0"/>
              </a:spcAft>
              <a:buClr>
                <a:srgbClr val="000000"/>
              </a:buClr>
              <a:buSzPts val="2000"/>
              <a:buFont typeface="Arial"/>
              <a:buNone/>
            </a:pPr>
            <a:r>
              <a:rPr b="1" i="0" lang="es-419" sz="2000" u="none" cap="none" strike="noStrike">
                <a:solidFill>
                  <a:srgbClr val="000000"/>
                </a:solidFill>
                <a:latin typeface="Helvetica Neue"/>
                <a:ea typeface="Helvetica Neue"/>
                <a:cs typeface="Helvetica Neue"/>
                <a:sym typeface="Helvetica Neue"/>
              </a:rPr>
              <a:t>Unidireccionalidad</a:t>
            </a:r>
            <a:r>
              <a:rPr b="0" i="0" lang="es-419" sz="2000" u="none" cap="none" strike="noStrike">
                <a:solidFill>
                  <a:srgbClr val="000000"/>
                </a:solidFill>
                <a:latin typeface="Helvetica Neue Light"/>
                <a:ea typeface="Helvetica Neue Light"/>
                <a:cs typeface="Helvetica Neue Light"/>
                <a:sym typeface="Helvetica Neue Light"/>
              </a:rPr>
              <a:t> / De arriba </a:t>
            </a:r>
            <a:r>
              <a:rPr b="1" i="0" lang="es-419" sz="2000" u="none" cap="none" strike="noStrike">
                <a:solidFill>
                  <a:srgbClr val="000000"/>
                </a:solidFill>
                <a:latin typeface="Helvetica Neue"/>
                <a:ea typeface="Helvetica Neue"/>
                <a:cs typeface="Helvetica Neue"/>
                <a:sym typeface="Helvetica Neue"/>
              </a:rPr>
              <a:t>hacia abajo</a:t>
            </a:r>
            <a:endParaRPr b="1" i="0" sz="2000" u="none" cap="none" strike="noStrike">
              <a:solidFill>
                <a:srgbClr val="000000"/>
              </a:solidFill>
              <a:latin typeface="Helvetica Neue"/>
              <a:ea typeface="Helvetica Neue"/>
              <a:cs typeface="Helvetica Neue"/>
              <a:sym typeface="Helvetica Neue"/>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3" name="Shape 773"/>
        <p:cNvGrpSpPr/>
        <p:nvPr/>
      </p:nvGrpSpPr>
      <p:grpSpPr>
        <a:xfrm>
          <a:off x="0" y="0"/>
          <a:ext cx="0" cy="0"/>
          <a:chOff x="0" y="0"/>
          <a:chExt cx="0" cy="0"/>
        </a:xfrm>
      </p:grpSpPr>
      <p:sp>
        <p:nvSpPr>
          <p:cNvPr id="774" name="Google Shape;774;p101"/>
          <p:cNvSpPr txBox="1"/>
          <p:nvPr/>
        </p:nvSpPr>
        <p:spPr>
          <a:xfrm>
            <a:off x="2658900" y="285500"/>
            <a:ext cx="3826200" cy="1016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1" lang="es-419" sz="3000" u="none" cap="none" strike="noStrike">
                <a:solidFill>
                  <a:srgbClr val="000000"/>
                </a:solidFill>
                <a:latin typeface="Anton"/>
                <a:ea typeface="Anton"/>
                <a:cs typeface="Anton"/>
                <a:sym typeface="Anton"/>
              </a:rPr>
              <a:t>FLUJO DE DATOS</a:t>
            </a:r>
            <a:endParaRPr b="0" i="1" sz="3000" u="none" cap="none" strike="noStrike">
              <a:solidFill>
                <a:srgbClr val="000000"/>
              </a:solidFill>
              <a:latin typeface="Anton"/>
              <a:ea typeface="Anton"/>
              <a:cs typeface="Anton"/>
              <a:sym typeface="Anton"/>
            </a:endParaRPr>
          </a:p>
        </p:txBody>
      </p:sp>
      <p:pic>
        <p:nvPicPr>
          <p:cNvPr id="775" name="Google Shape;775;p101"/>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776" name="Google Shape;776;p101"/>
          <p:cNvPicPr preferRelativeResize="0"/>
          <p:nvPr/>
        </p:nvPicPr>
        <p:blipFill rotWithShape="1">
          <a:blip r:embed="rId4">
            <a:alphaModFix/>
          </a:blip>
          <a:srcRect b="0" l="2210" r="0" t="0"/>
          <a:stretch/>
        </p:blipFill>
        <p:spPr>
          <a:xfrm>
            <a:off x="717175" y="926100"/>
            <a:ext cx="3084601" cy="3537100"/>
          </a:xfrm>
          <a:prstGeom prst="rect">
            <a:avLst/>
          </a:prstGeom>
          <a:noFill/>
          <a:ln>
            <a:noFill/>
          </a:ln>
        </p:spPr>
      </p:pic>
      <p:sp>
        <p:nvSpPr>
          <p:cNvPr id="777" name="Google Shape;777;p101"/>
          <p:cNvSpPr txBox="1"/>
          <p:nvPr/>
        </p:nvSpPr>
        <p:spPr>
          <a:xfrm>
            <a:off x="198425" y="4659613"/>
            <a:ext cx="7439700" cy="5271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400"/>
              <a:buFont typeface="Arial"/>
              <a:buNone/>
            </a:pPr>
            <a:r>
              <a:rPr b="1" i="0" lang="es-419" sz="1400" u="none" cap="none" strike="noStrike">
                <a:solidFill>
                  <a:srgbClr val="000000"/>
                </a:solidFill>
                <a:highlight>
                  <a:srgbClr val="FFFFFF"/>
                </a:highlight>
                <a:latin typeface="Helvetica Neue"/>
                <a:ea typeface="Helvetica Neue"/>
                <a:cs typeface="Helvetica Neue"/>
                <a:sym typeface="Helvetica Neue"/>
              </a:rPr>
              <a:t>Ilustradora: </a:t>
            </a:r>
            <a:r>
              <a:rPr b="1" i="0" lang="es-419" sz="1400" u="sng" cap="none" strike="noStrike">
                <a:solidFill>
                  <a:srgbClr val="0097A7"/>
                </a:solidFill>
                <a:highlight>
                  <a:srgbClr val="FFFFFF"/>
                </a:highlight>
                <a:latin typeface="Helvetica Neue"/>
                <a:ea typeface="Helvetica Neue"/>
                <a:cs typeface="Helvetica Neue"/>
                <a:sym typeface="Helvetica Neue"/>
                <a:hlinkClick r:id="rId5">
                  <a:extLst>
                    <a:ext uri="{A12FA001-AC4F-418D-AE19-62706E023703}">
                      <ahyp:hlinkClr val="tx"/>
                    </a:ext>
                  </a:extLst>
                </a:hlinkClick>
              </a:rPr>
              <a:t>Maggie Appleton</a:t>
            </a:r>
            <a:r>
              <a:rPr b="1" i="0" lang="es-419" sz="1400" u="none" cap="none" strike="noStrike">
                <a:solidFill>
                  <a:srgbClr val="000000"/>
                </a:solidFill>
                <a:highlight>
                  <a:srgbClr val="FFFFFF"/>
                </a:highlight>
                <a:latin typeface="Helvetica Neue"/>
                <a:ea typeface="Helvetica Neue"/>
                <a:cs typeface="Helvetica Neue"/>
                <a:sym typeface="Helvetica Neue"/>
              </a:rPr>
              <a:t> @ Woman of React 2020</a:t>
            </a:r>
            <a:endParaRPr b="1" i="0" sz="1400" u="none" cap="none" strike="noStrike">
              <a:solidFill>
                <a:srgbClr val="000000"/>
              </a:solidFill>
              <a:highlight>
                <a:srgbClr val="FFFFFF"/>
              </a:highlight>
              <a:latin typeface="Helvetica Neue"/>
              <a:ea typeface="Helvetica Neue"/>
              <a:cs typeface="Helvetica Neue"/>
              <a:sym typeface="Helvetica Neue"/>
            </a:endParaRPr>
          </a:p>
        </p:txBody>
      </p:sp>
      <p:pic>
        <p:nvPicPr>
          <p:cNvPr id="778" name="Google Shape;778;p101"/>
          <p:cNvPicPr preferRelativeResize="0"/>
          <p:nvPr/>
        </p:nvPicPr>
        <p:blipFill rotWithShape="1">
          <a:blip r:embed="rId6">
            <a:alphaModFix/>
          </a:blip>
          <a:srcRect b="0" l="0" r="0" t="0"/>
          <a:stretch/>
        </p:blipFill>
        <p:spPr>
          <a:xfrm>
            <a:off x="4894250" y="926100"/>
            <a:ext cx="3483955" cy="3537101"/>
          </a:xfrm>
          <a:prstGeom prst="rect">
            <a:avLst/>
          </a:prstGeom>
          <a:noFill/>
          <a:ln>
            <a:noFill/>
          </a:ln>
        </p:spPr>
      </p:pic>
      <p:sp>
        <p:nvSpPr>
          <p:cNvPr id="779" name="Google Shape;779;p101"/>
          <p:cNvSpPr txBox="1"/>
          <p:nvPr/>
        </p:nvSpPr>
        <p:spPr>
          <a:xfrm>
            <a:off x="3110900" y="2212350"/>
            <a:ext cx="1128000" cy="718800"/>
          </a:xfrm>
          <a:prstGeom prst="rect">
            <a:avLst/>
          </a:pr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s-419" sz="1400" u="none" cap="none" strike="noStrike">
                <a:solidFill>
                  <a:srgbClr val="000000"/>
                </a:solidFill>
                <a:latin typeface="Helvetica Neue Light"/>
                <a:ea typeface="Helvetica Neue Light"/>
                <a:cs typeface="Helvetica Neue Light"/>
                <a:sym typeface="Helvetica Neue Light"/>
              </a:rPr>
              <a:t>Bajan los datos</a:t>
            </a:r>
            <a:endParaRPr b="0" i="0" sz="1400" u="none" cap="none" strike="noStrike">
              <a:solidFill>
                <a:srgbClr val="000000"/>
              </a:solidFill>
              <a:latin typeface="Helvetica Neue Light"/>
              <a:ea typeface="Helvetica Neue Light"/>
              <a:cs typeface="Helvetica Neue Light"/>
              <a:sym typeface="Helvetica Neue Light"/>
            </a:endParaRPr>
          </a:p>
        </p:txBody>
      </p:sp>
      <p:sp>
        <p:nvSpPr>
          <p:cNvPr id="780" name="Google Shape;780;p101"/>
          <p:cNvSpPr txBox="1"/>
          <p:nvPr/>
        </p:nvSpPr>
        <p:spPr>
          <a:xfrm>
            <a:off x="7390500" y="3604175"/>
            <a:ext cx="1128000" cy="718800"/>
          </a:xfrm>
          <a:prstGeom prst="rect">
            <a:avLst/>
          </a:pr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s-419" sz="1400" u="none" cap="none" strike="noStrike">
                <a:solidFill>
                  <a:srgbClr val="000000"/>
                </a:solidFill>
                <a:latin typeface="Helvetica Neue Light"/>
                <a:ea typeface="Helvetica Neue Light"/>
                <a:cs typeface="Helvetica Neue Light"/>
                <a:sym typeface="Helvetica Neue Light"/>
              </a:rPr>
              <a:t>Suben los eventos</a:t>
            </a:r>
            <a:endParaRPr b="0" i="0" sz="1400" u="none" cap="none" strike="noStrike">
              <a:solidFill>
                <a:srgbClr val="000000"/>
              </a:solidFill>
              <a:latin typeface="Helvetica Neue Light"/>
              <a:ea typeface="Helvetica Neue Light"/>
              <a:cs typeface="Helvetica Neue Light"/>
              <a:sym typeface="Helvetica Neue Light"/>
            </a:endParaRPr>
          </a:p>
        </p:txBody>
      </p:sp>
      <p:sp>
        <p:nvSpPr>
          <p:cNvPr id="781" name="Google Shape;781;p101"/>
          <p:cNvSpPr txBox="1"/>
          <p:nvPr/>
        </p:nvSpPr>
        <p:spPr>
          <a:xfrm>
            <a:off x="7312425" y="1156325"/>
            <a:ext cx="7138800" cy="832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0" i="0" lang="es-419" sz="2000" u="none" cap="none" strike="noStrike">
                <a:solidFill>
                  <a:srgbClr val="000000"/>
                </a:solidFill>
                <a:latin typeface="Helvetica Neue"/>
                <a:ea typeface="Helvetica Neue"/>
                <a:cs typeface="Helvetica Neue"/>
                <a:sym typeface="Helvetica Neue"/>
              </a:rPr>
              <a:t>Acción</a:t>
            </a:r>
            <a:endParaRPr b="0" i="0" sz="2000" u="none" cap="none" strike="noStrike">
              <a:solidFill>
                <a:srgbClr val="000000"/>
              </a:solidFill>
              <a:latin typeface="Helvetica Neue"/>
              <a:ea typeface="Helvetica Neue"/>
              <a:cs typeface="Helvetica Neue"/>
              <a:sym typeface="Helvetica Neue"/>
            </a:endParaRPr>
          </a:p>
        </p:txBody>
      </p:sp>
      <p:sp>
        <p:nvSpPr>
          <p:cNvPr id="782" name="Google Shape;782;p101"/>
          <p:cNvSpPr txBox="1"/>
          <p:nvPr/>
        </p:nvSpPr>
        <p:spPr>
          <a:xfrm>
            <a:off x="2992450" y="1156325"/>
            <a:ext cx="7138800" cy="832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0" i="0" lang="es-419" sz="2000" u="none" cap="none" strike="noStrike">
                <a:solidFill>
                  <a:srgbClr val="000000"/>
                </a:solidFill>
                <a:latin typeface="Helvetica Neue"/>
                <a:ea typeface="Helvetica Neue"/>
                <a:cs typeface="Helvetica Neue"/>
                <a:sym typeface="Helvetica Neue"/>
              </a:rPr>
              <a:t>Reacción</a:t>
            </a:r>
            <a:endParaRPr b="0" i="0" sz="2000" u="none" cap="none" strike="noStrike">
              <a:solidFill>
                <a:srgbClr val="000000"/>
              </a:solidFill>
              <a:latin typeface="Helvetica Neue"/>
              <a:ea typeface="Helvetica Neue"/>
              <a:cs typeface="Helvetica Neue"/>
              <a:sym typeface="Helvetica Neue"/>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86" name="Shape 786"/>
        <p:cNvGrpSpPr/>
        <p:nvPr/>
      </p:nvGrpSpPr>
      <p:grpSpPr>
        <a:xfrm>
          <a:off x="0" y="0"/>
          <a:ext cx="0" cy="0"/>
          <a:chOff x="0" y="0"/>
          <a:chExt cx="0" cy="0"/>
        </a:xfrm>
      </p:grpSpPr>
      <p:sp>
        <p:nvSpPr>
          <p:cNvPr id="787" name="Google Shape;787;p102"/>
          <p:cNvSpPr txBox="1"/>
          <p:nvPr/>
        </p:nvSpPr>
        <p:spPr>
          <a:xfrm>
            <a:off x="1398000" y="207720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419" sz="3600" u="none" cap="none" strike="noStrike">
                <a:solidFill>
                  <a:srgbClr val="E0FF00"/>
                </a:solidFill>
                <a:latin typeface="Anton"/>
                <a:ea typeface="Anton"/>
                <a:cs typeface="Anton"/>
                <a:sym typeface="Anton"/>
              </a:rPr>
              <a:t>RESUMIENDO:</a:t>
            </a:r>
            <a:endParaRPr b="0" i="1" sz="3600" u="none" cap="none" strike="noStrike">
              <a:solidFill>
                <a:srgbClr val="E0FF00"/>
              </a:solidFill>
              <a:latin typeface="Anton"/>
              <a:ea typeface="Anton"/>
              <a:cs typeface="Anton"/>
              <a:sym typeface="Anton"/>
            </a:endParaRPr>
          </a:p>
          <a:p>
            <a:pPr indent="0" lvl="0" marL="0" marR="0" rtl="0" algn="ctr">
              <a:lnSpc>
                <a:spcPct val="100000"/>
              </a:lnSpc>
              <a:spcBef>
                <a:spcPts val="0"/>
              </a:spcBef>
              <a:spcAft>
                <a:spcPts val="0"/>
              </a:spcAft>
              <a:buClr>
                <a:srgbClr val="000000"/>
              </a:buClr>
              <a:buSzPts val="3600"/>
              <a:buFont typeface="Arial"/>
              <a:buNone/>
            </a:pPr>
            <a:r>
              <a:rPr b="0" i="1" lang="es-419" sz="3600" u="none" cap="none" strike="noStrike">
                <a:solidFill>
                  <a:srgbClr val="E0FF00"/>
                </a:solidFill>
                <a:latin typeface="Anton"/>
                <a:ea typeface="Anton"/>
                <a:cs typeface="Anton"/>
                <a:sym typeface="Anton"/>
              </a:rPr>
              <a:t>¿QUÉ ES EL VIRTUAL DOM?</a:t>
            </a:r>
            <a:endParaRPr b="0" i="1" sz="3600" u="none" cap="none" strike="noStrike">
              <a:solidFill>
                <a:srgbClr val="E0FF00"/>
              </a:solidFill>
              <a:latin typeface="Anton"/>
              <a:ea typeface="Anton"/>
              <a:cs typeface="Anton"/>
              <a:sym typeface="Anton"/>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1" name="Shape 791"/>
        <p:cNvGrpSpPr/>
        <p:nvPr/>
      </p:nvGrpSpPr>
      <p:grpSpPr>
        <a:xfrm>
          <a:off x="0" y="0"/>
          <a:ext cx="0" cy="0"/>
          <a:chOff x="0" y="0"/>
          <a:chExt cx="0" cy="0"/>
        </a:xfrm>
      </p:grpSpPr>
      <p:pic>
        <p:nvPicPr>
          <p:cNvPr id="792" name="Google Shape;792;p103"/>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793" name="Google Shape;793;p103"/>
          <p:cNvSpPr txBox="1"/>
          <p:nvPr/>
        </p:nvSpPr>
        <p:spPr>
          <a:xfrm>
            <a:off x="167850" y="1565700"/>
            <a:ext cx="8808300" cy="30000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000"/>
              <a:buFont typeface="Arial"/>
              <a:buNone/>
            </a:pPr>
            <a:r>
              <a:rPr b="0" i="0" lang="es-419" sz="2000" u="none" cap="none" strike="noStrike">
                <a:solidFill>
                  <a:srgbClr val="000000"/>
                </a:solidFill>
                <a:highlight>
                  <a:srgbClr val="FFFFFF"/>
                </a:highlight>
                <a:latin typeface="Helvetica Neue Light"/>
                <a:ea typeface="Helvetica Neue Light"/>
                <a:cs typeface="Helvetica Neue Light"/>
                <a:sym typeface="Helvetica Neue Light"/>
              </a:rPr>
              <a:t>Es un patrón de comportamiento, y </a:t>
            </a:r>
            <a:r>
              <a:rPr b="1" i="0" lang="es-419" sz="2000" u="none" cap="none" strike="noStrike">
                <a:solidFill>
                  <a:srgbClr val="000000"/>
                </a:solidFill>
                <a:highlight>
                  <a:srgbClr val="FFFFFF"/>
                </a:highlight>
                <a:latin typeface="Helvetica Neue"/>
                <a:ea typeface="Helvetica Neue"/>
                <a:cs typeface="Helvetica Neue"/>
                <a:sym typeface="Helvetica Neue"/>
              </a:rPr>
              <a:t>React</a:t>
            </a:r>
            <a:r>
              <a:rPr b="0" i="0" lang="es-419" sz="2000" u="none" cap="none" strike="noStrike">
                <a:solidFill>
                  <a:srgbClr val="000000"/>
                </a:solidFill>
                <a:highlight>
                  <a:srgbClr val="FFFFFF"/>
                </a:highlight>
                <a:latin typeface="Helvetica Neue Light"/>
                <a:ea typeface="Helvetica Neue Light"/>
                <a:cs typeface="Helvetica Neue Light"/>
                <a:sym typeface="Helvetica Neue Light"/>
              </a:rPr>
              <a:t> lo implementa con una tecnología llamada “</a:t>
            </a:r>
            <a:r>
              <a:rPr b="1" i="0" lang="es-419" sz="2000" u="none" cap="none" strike="noStrike">
                <a:solidFill>
                  <a:srgbClr val="000000"/>
                </a:solidFill>
                <a:highlight>
                  <a:srgbClr val="FFFFFF"/>
                </a:highlight>
                <a:latin typeface="Helvetica Neue"/>
                <a:ea typeface="Helvetica Neue"/>
                <a:cs typeface="Helvetica Neue"/>
                <a:sym typeface="Helvetica Neue"/>
              </a:rPr>
              <a:t>Fiber</a:t>
            </a:r>
            <a:r>
              <a:rPr b="0" i="0" lang="es-419" sz="2000" u="none" cap="none" strike="noStrike">
                <a:solidFill>
                  <a:srgbClr val="000000"/>
                </a:solidFill>
                <a:highlight>
                  <a:srgbClr val="FFFFFF"/>
                </a:highlight>
                <a:latin typeface="Helvetica Neue Light"/>
                <a:ea typeface="Helvetica Neue Light"/>
                <a:cs typeface="Helvetica Neue Light"/>
                <a:sym typeface="Helvetica Neue Light"/>
              </a:rPr>
              <a:t>”.</a:t>
            </a:r>
            <a:endParaRPr b="0" i="0" sz="2000" u="none" cap="none" strike="noStrike">
              <a:solidFill>
                <a:srgbClr val="000000"/>
              </a:solidFill>
              <a:highlight>
                <a:srgbClr val="FFFFFF"/>
              </a:highlight>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2000"/>
              <a:buFont typeface="Arial"/>
              <a:buNone/>
            </a:pPr>
            <a:br>
              <a:rPr b="0" i="0" lang="es-419" sz="2000" u="none" cap="none" strike="noStrike">
                <a:solidFill>
                  <a:srgbClr val="000000"/>
                </a:solidFill>
                <a:highlight>
                  <a:srgbClr val="FFFFFF"/>
                </a:highlight>
                <a:latin typeface="Helvetica Neue Light"/>
                <a:ea typeface="Helvetica Neue Light"/>
                <a:cs typeface="Helvetica Neue Light"/>
                <a:sym typeface="Helvetica Neue Light"/>
              </a:rPr>
            </a:br>
            <a:r>
              <a:rPr b="0" i="0" lang="es-419" sz="2000" u="none" cap="none" strike="noStrike">
                <a:solidFill>
                  <a:srgbClr val="000000"/>
                </a:solidFill>
                <a:highlight>
                  <a:srgbClr val="FFFFFF"/>
                </a:highlight>
                <a:latin typeface="Helvetica Neue Light"/>
                <a:ea typeface="Helvetica Neue Light"/>
                <a:cs typeface="Helvetica Neue Light"/>
                <a:sym typeface="Helvetica Neue Light"/>
              </a:rPr>
              <a:t>En sí resulta ser todo lo que React sabe de tu aplicación y cada nodo o</a:t>
            </a:r>
            <a:r>
              <a:rPr b="1" i="0" lang="es-419" sz="2000" u="none" cap="none" strike="noStrike">
                <a:solidFill>
                  <a:srgbClr val="000000"/>
                </a:solidFill>
                <a:highlight>
                  <a:srgbClr val="FFFFFF"/>
                </a:highlight>
                <a:latin typeface="Helvetica Neue"/>
                <a:ea typeface="Helvetica Neue"/>
                <a:cs typeface="Helvetica Neue"/>
                <a:sym typeface="Helvetica Neue"/>
              </a:rPr>
              <a:t> fibra.</a:t>
            </a:r>
            <a:endParaRPr b="1" i="0" sz="2000" u="none" cap="none" strike="noStrike">
              <a:solidFill>
                <a:srgbClr val="000000"/>
              </a:solidFill>
              <a:highlight>
                <a:srgbClr val="FFFFFF"/>
              </a:highlight>
              <a:latin typeface="Helvetica Neue"/>
              <a:ea typeface="Helvetica Neue"/>
              <a:cs typeface="Helvetica Neue"/>
              <a:sym typeface="Helvetica Neue"/>
            </a:endParaRPr>
          </a:p>
          <a:p>
            <a:pPr indent="0" lvl="0" marL="0" marR="0" rtl="0" algn="ctr">
              <a:lnSpc>
                <a:spcPct val="115000"/>
              </a:lnSpc>
              <a:spcBef>
                <a:spcPts val="0"/>
              </a:spcBef>
              <a:spcAft>
                <a:spcPts val="0"/>
              </a:spcAft>
              <a:buClr>
                <a:srgbClr val="000000"/>
              </a:buClr>
              <a:buSzPts val="2000"/>
              <a:buFont typeface="Arial"/>
              <a:buNone/>
            </a:pPr>
            <a:r>
              <a:t/>
            </a:r>
            <a:endParaRPr b="0" i="0" sz="2000" u="none" cap="none" strike="noStrike">
              <a:solidFill>
                <a:srgbClr val="000000"/>
              </a:solidFill>
              <a:highlight>
                <a:srgbClr val="FFFFFF"/>
              </a:highlight>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1100"/>
              <a:buFont typeface="Arial"/>
              <a:buNone/>
            </a:pPr>
            <a:r>
              <a:rPr b="0" i="0" lang="es-419" sz="2000" u="none" cap="none" strike="noStrike">
                <a:solidFill>
                  <a:srgbClr val="000000"/>
                </a:solidFill>
                <a:highlight>
                  <a:srgbClr val="FFFFFF"/>
                </a:highlight>
                <a:latin typeface="Helvetica Neue Light"/>
                <a:ea typeface="Helvetica Neue Light"/>
                <a:cs typeface="Helvetica Neue Light"/>
                <a:sym typeface="Helvetica Neue Light"/>
              </a:rPr>
              <a:t>Esto es básicamente lo que React hace con el Virtual DOM: </a:t>
            </a:r>
            <a:r>
              <a:rPr b="1" i="0" lang="es-419" sz="2000" u="none" cap="none" strike="noStrike">
                <a:solidFill>
                  <a:srgbClr val="000000"/>
                </a:solidFill>
                <a:highlight>
                  <a:srgbClr val="FFFFFF"/>
                </a:highlight>
                <a:latin typeface="Helvetica Neue"/>
                <a:ea typeface="Helvetica Neue"/>
                <a:cs typeface="Helvetica Neue"/>
                <a:sym typeface="Helvetica Neue"/>
              </a:rPr>
              <a:t>una representación virtual de la IU que se mantiene en memoria y en sincronía “reconciliado” con el DOM “real”.</a:t>
            </a:r>
            <a:endParaRPr b="1" i="0" sz="2000" u="none" cap="none" strike="noStrike">
              <a:solidFill>
                <a:srgbClr val="000000"/>
              </a:solidFill>
              <a:highlight>
                <a:srgbClr val="FFFFFF"/>
              </a:highlight>
              <a:latin typeface="Helvetica Neue"/>
              <a:ea typeface="Helvetica Neue"/>
              <a:cs typeface="Helvetica Neue"/>
              <a:sym typeface="Helvetica Neue"/>
            </a:endParaRPr>
          </a:p>
        </p:txBody>
      </p:sp>
      <p:sp>
        <p:nvSpPr>
          <p:cNvPr id="794" name="Google Shape;794;p103"/>
          <p:cNvSpPr txBox="1"/>
          <p:nvPr/>
        </p:nvSpPr>
        <p:spPr>
          <a:xfrm>
            <a:off x="3072000" y="577800"/>
            <a:ext cx="3000000" cy="987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500"/>
              <a:buFont typeface="Arial"/>
              <a:buNone/>
            </a:pPr>
            <a:r>
              <a:rPr b="0" i="1" lang="es-419" sz="4500" u="none" cap="none" strike="noStrike">
                <a:solidFill>
                  <a:srgbClr val="000000"/>
                </a:solidFill>
                <a:latin typeface="Anton"/>
                <a:ea typeface="Anton"/>
                <a:cs typeface="Anton"/>
                <a:sym typeface="Anton"/>
              </a:rPr>
              <a:t>VIRTUAL DOM</a:t>
            </a:r>
            <a:endParaRPr b="0" i="1" sz="4500" u="none" cap="none" strike="noStrike">
              <a:solidFill>
                <a:srgbClr val="000000"/>
              </a:solidFill>
              <a:latin typeface="Anton"/>
              <a:ea typeface="Anton"/>
              <a:cs typeface="Anton"/>
              <a:sym typeface="Anton"/>
            </a:endParaRPr>
          </a:p>
          <a:p>
            <a:pPr indent="0" lvl="0" marL="0" marR="0" rtl="0" algn="ctr">
              <a:lnSpc>
                <a:spcPct val="100000"/>
              </a:lnSpc>
              <a:spcBef>
                <a:spcPts val="0"/>
              </a:spcBef>
              <a:spcAft>
                <a:spcPts val="0"/>
              </a:spcAft>
              <a:buClr>
                <a:srgbClr val="000000"/>
              </a:buClr>
              <a:buSzPts val="4500"/>
              <a:buFont typeface="Arial"/>
              <a:buNone/>
            </a:pPr>
            <a:r>
              <a:t/>
            </a:r>
            <a:endParaRPr b="0" i="1" sz="4500" u="none" cap="none" strike="noStrike">
              <a:solidFill>
                <a:srgbClr val="000000"/>
              </a:solidFill>
              <a:latin typeface="Anton"/>
              <a:ea typeface="Anton"/>
              <a:cs typeface="Anton"/>
              <a:sym typeface="Anton"/>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29" name="Shape 129"/>
        <p:cNvGrpSpPr/>
        <p:nvPr/>
      </p:nvGrpSpPr>
      <p:grpSpPr>
        <a:xfrm>
          <a:off x="0" y="0"/>
          <a:ext cx="0" cy="0"/>
          <a:chOff x="0" y="0"/>
          <a:chExt cx="0" cy="0"/>
        </a:xfrm>
      </p:grpSpPr>
      <p:sp>
        <p:nvSpPr>
          <p:cNvPr id="130" name="Google Shape;130;p23"/>
          <p:cNvSpPr txBox="1"/>
          <p:nvPr/>
        </p:nvSpPr>
        <p:spPr>
          <a:xfrm>
            <a:off x="1170050" y="2493425"/>
            <a:ext cx="6770700" cy="1761900"/>
          </a:xfrm>
          <a:prstGeom prst="rect">
            <a:avLst/>
          </a:prstGeom>
          <a:noFill/>
          <a:ln>
            <a:noFill/>
          </a:ln>
        </p:spPr>
        <p:txBody>
          <a:bodyPr anchorCtr="0" anchor="ctr" bIns="91425" lIns="91425" spcFirstLastPara="1" rIns="91425" wrap="square" tIns="91425">
            <a:noAutofit/>
          </a:bodyPr>
          <a:lstStyle/>
          <a:p>
            <a:pPr indent="-355600" lvl="0" marL="457200" marR="0" rtl="0" algn="l">
              <a:lnSpc>
                <a:spcPct val="115000"/>
              </a:lnSpc>
              <a:spcBef>
                <a:spcPts val="0"/>
              </a:spcBef>
              <a:spcAft>
                <a:spcPts val="0"/>
              </a:spcAft>
              <a:buClr>
                <a:srgbClr val="3CEFAB"/>
              </a:buClr>
              <a:buSzPts val="2000"/>
              <a:buFont typeface="Helvetica Neue Light"/>
              <a:buChar char="●"/>
            </a:pPr>
            <a:r>
              <a:rPr b="0" i="0" lang="es-419" sz="2000" u="none" cap="none" strike="noStrike">
                <a:solidFill>
                  <a:srgbClr val="333333"/>
                </a:solidFill>
                <a:latin typeface="Helvetica Neue Light"/>
                <a:ea typeface="Helvetica Neue Light"/>
                <a:cs typeface="Helvetica Neue Light"/>
                <a:sym typeface="Helvetica Neue Light"/>
              </a:rPr>
              <a:t>Incluir por lo menos 3 ejemplos de proyectos. </a:t>
            </a:r>
            <a:endParaRPr b="0" i="0" sz="2000" u="none" cap="none" strike="noStrike">
              <a:solidFill>
                <a:srgbClr val="333333"/>
              </a:solidFill>
              <a:latin typeface="Helvetica Neue Light"/>
              <a:ea typeface="Helvetica Neue Light"/>
              <a:cs typeface="Helvetica Neue Light"/>
              <a:sym typeface="Helvetica Neue Light"/>
            </a:endParaRPr>
          </a:p>
          <a:p>
            <a:pPr indent="-355600" lvl="0" marL="457200" marR="0" rtl="0" algn="l">
              <a:lnSpc>
                <a:spcPct val="115000"/>
              </a:lnSpc>
              <a:spcBef>
                <a:spcPts val="0"/>
              </a:spcBef>
              <a:spcAft>
                <a:spcPts val="0"/>
              </a:spcAft>
              <a:buClr>
                <a:srgbClr val="3CEFAB"/>
              </a:buClr>
              <a:buSzPts val="2000"/>
              <a:buFont typeface="Helvetica Neue Light"/>
              <a:buChar char="●"/>
            </a:pPr>
            <a:r>
              <a:rPr b="0" i="0" lang="es-419" sz="2000" u="none" cap="none" strike="noStrike">
                <a:solidFill>
                  <a:srgbClr val="333333"/>
                </a:solidFill>
                <a:latin typeface="Helvetica Neue Light"/>
                <a:ea typeface="Helvetica Neue Light"/>
                <a:cs typeface="Helvetica Neue Light"/>
                <a:sym typeface="Helvetica Neue Light"/>
              </a:rPr>
              <a:t>Colocar su nombre e insertar el hipervínculo (link/url) para que los estudiantes puedan acceder</a:t>
            </a:r>
            <a:endParaRPr b="0" i="0" sz="2000" u="none" cap="none" strike="noStrike">
              <a:solidFill>
                <a:srgbClr val="333333"/>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chemeClr val="dk1"/>
              </a:buClr>
              <a:buSzPts val="1100"/>
              <a:buFont typeface="Arial"/>
              <a:buNone/>
            </a:pPr>
            <a:r>
              <a:t/>
            </a:r>
            <a:endParaRPr b="0" i="0" sz="2000" u="none" cap="none" strike="noStrike">
              <a:solidFill>
                <a:srgbClr val="333333"/>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1000"/>
              </a:spcAft>
              <a:buClr>
                <a:srgbClr val="000000"/>
              </a:buClr>
              <a:buSzPts val="1100"/>
              <a:buFont typeface="Arial"/>
              <a:buNone/>
            </a:pPr>
            <a:br>
              <a:rPr b="0" i="0" lang="es-419" sz="2000" u="none" cap="none" strike="noStrike">
                <a:solidFill>
                  <a:srgbClr val="000000"/>
                </a:solidFill>
                <a:latin typeface="Helvetica Neue Light"/>
                <a:ea typeface="Helvetica Neue Light"/>
                <a:cs typeface="Helvetica Neue Light"/>
                <a:sym typeface="Helvetica Neue Light"/>
              </a:rPr>
            </a:br>
            <a:endParaRPr b="0" i="0" sz="1400" u="none" cap="none" strike="noStrike">
              <a:solidFill>
                <a:srgbClr val="FFFFFF"/>
              </a:solidFill>
              <a:latin typeface="Helvetica Neue Light"/>
              <a:ea typeface="Helvetica Neue Light"/>
              <a:cs typeface="Helvetica Neue Light"/>
              <a:sym typeface="Helvetica Neue Light"/>
            </a:endParaRPr>
          </a:p>
        </p:txBody>
      </p:sp>
      <p:sp>
        <p:nvSpPr>
          <p:cNvPr id="131" name="Google Shape;131;p23"/>
          <p:cNvSpPr txBox="1"/>
          <p:nvPr>
            <p:ph type="ctrTitle"/>
          </p:nvPr>
        </p:nvSpPr>
        <p:spPr>
          <a:xfrm>
            <a:off x="1186650" y="862313"/>
            <a:ext cx="6770700" cy="7248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5200"/>
              <a:buNone/>
            </a:pPr>
            <a:r>
              <a:rPr i="1" lang="es-419" sz="3600">
                <a:latin typeface="Anton"/>
                <a:ea typeface="Anton"/>
                <a:cs typeface="Anton"/>
                <a:sym typeface="Anton"/>
              </a:rPr>
              <a:t>PROYECTOS DE NUESTROS ESTUDIANTES</a:t>
            </a:r>
            <a:endParaRPr i="1" sz="3600">
              <a:latin typeface="Anton"/>
              <a:ea typeface="Anton"/>
              <a:cs typeface="Anton"/>
              <a:sym typeface="Anton"/>
            </a:endParaRPr>
          </a:p>
        </p:txBody>
      </p:sp>
      <p:pic>
        <p:nvPicPr>
          <p:cNvPr id="132" name="Google Shape;132;p23"/>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133" name="Google Shape;133;p23"/>
          <p:cNvPicPr preferRelativeResize="0"/>
          <p:nvPr/>
        </p:nvPicPr>
        <p:blipFill rotWithShape="1">
          <a:blip r:embed="rId4">
            <a:alphaModFix/>
          </a:blip>
          <a:srcRect b="0" l="0" r="0" t="0"/>
          <a:stretch/>
        </p:blipFill>
        <p:spPr>
          <a:xfrm>
            <a:off x="7300750" y="222475"/>
            <a:ext cx="1634174" cy="639850"/>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8" name="Shape 798"/>
        <p:cNvGrpSpPr/>
        <p:nvPr/>
      </p:nvGrpSpPr>
      <p:grpSpPr>
        <a:xfrm>
          <a:off x="0" y="0"/>
          <a:ext cx="0" cy="0"/>
          <a:chOff x="0" y="0"/>
          <a:chExt cx="0" cy="0"/>
        </a:xfrm>
      </p:grpSpPr>
      <p:sp>
        <p:nvSpPr>
          <p:cNvPr id="799" name="Google Shape;799;p104"/>
          <p:cNvSpPr txBox="1"/>
          <p:nvPr/>
        </p:nvSpPr>
        <p:spPr>
          <a:xfrm>
            <a:off x="337350" y="1298400"/>
            <a:ext cx="8469300" cy="3535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000"/>
              <a:buFont typeface="Arial"/>
              <a:buNone/>
            </a:pPr>
            <a:r>
              <a:rPr b="0" i="0" lang="es-419" sz="2000" u="none" cap="none" strike="noStrike">
                <a:solidFill>
                  <a:srgbClr val="000000"/>
                </a:solidFill>
                <a:highlight>
                  <a:srgbClr val="FFFFFF"/>
                </a:highlight>
                <a:latin typeface="Helvetica Neue Light"/>
                <a:ea typeface="Helvetica Neue Light"/>
                <a:cs typeface="Helvetica Neue Light"/>
                <a:sym typeface="Helvetica Neue Light"/>
              </a:rPr>
              <a:t>Resumiendo el proceso</a:t>
            </a:r>
            <a:endParaRPr b="0" i="0" sz="2000" u="none" cap="none" strike="noStrike">
              <a:solidFill>
                <a:srgbClr val="000000"/>
              </a:solidFill>
              <a:highlight>
                <a:srgbClr val="FFFFFF"/>
              </a:highlight>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rgbClr val="000000"/>
              </a:buClr>
              <a:buSzPts val="2000"/>
              <a:buFont typeface="Arial"/>
              <a:buNone/>
            </a:pPr>
            <a:r>
              <a:t/>
            </a:r>
            <a:endParaRPr b="0" i="0" sz="2000" u="none" cap="none" strike="noStrike">
              <a:solidFill>
                <a:srgbClr val="000000"/>
              </a:solidFill>
              <a:highlight>
                <a:srgbClr val="FFFFFF"/>
              </a:highlight>
              <a:latin typeface="Helvetica Neue Light"/>
              <a:ea typeface="Helvetica Neue Light"/>
              <a:cs typeface="Helvetica Neue Light"/>
              <a:sym typeface="Helvetica Neue Light"/>
            </a:endParaRPr>
          </a:p>
          <a:p>
            <a:pPr indent="0" lvl="0" marL="914400" marR="0" rtl="0" algn="l">
              <a:lnSpc>
                <a:spcPct val="115000"/>
              </a:lnSpc>
              <a:spcBef>
                <a:spcPts val="0"/>
              </a:spcBef>
              <a:spcAft>
                <a:spcPts val="0"/>
              </a:spcAft>
              <a:buClr>
                <a:srgbClr val="000000"/>
              </a:buClr>
              <a:buSzPts val="2000"/>
              <a:buFont typeface="Arial"/>
              <a:buNone/>
            </a:pPr>
            <a:r>
              <a:rPr b="0" i="0" lang="es-419" sz="2000" u="none" cap="none" strike="noStrike">
                <a:solidFill>
                  <a:srgbClr val="3CEFAB"/>
                </a:solidFill>
                <a:highlight>
                  <a:srgbClr val="FFFFFF"/>
                </a:highlight>
                <a:latin typeface="Helvetica Neue Light"/>
                <a:ea typeface="Helvetica Neue Light"/>
                <a:cs typeface="Helvetica Neue Light"/>
                <a:sym typeface="Helvetica Neue Light"/>
              </a:rPr>
              <a:t>●</a:t>
            </a:r>
            <a:r>
              <a:rPr b="0" i="0" lang="es-419" sz="2000" u="none" cap="none" strike="noStrike">
                <a:solidFill>
                  <a:srgbClr val="000000"/>
                </a:solidFill>
                <a:highlight>
                  <a:srgbClr val="FFFFFF"/>
                </a:highlight>
                <a:latin typeface="Helvetica Neue Light"/>
                <a:ea typeface="Helvetica Neue Light"/>
                <a:cs typeface="Helvetica Neue Light"/>
                <a:sym typeface="Helvetica Neue Light"/>
              </a:rPr>
              <a:t> En primer lugar, React ejecuta un algoritmo de “</a:t>
            </a:r>
            <a:r>
              <a:rPr b="1" i="0" lang="es-419" sz="2000" u="none" cap="none" strike="noStrike">
                <a:solidFill>
                  <a:srgbClr val="000000"/>
                </a:solidFill>
                <a:highlight>
                  <a:srgbClr val="FFFFFF"/>
                </a:highlight>
                <a:latin typeface="Helvetica Neue"/>
                <a:ea typeface="Helvetica Neue"/>
                <a:cs typeface="Helvetica Neue"/>
                <a:sym typeface="Helvetica Neue"/>
              </a:rPr>
              <a:t>diffing</a:t>
            </a:r>
            <a:r>
              <a:rPr b="0" i="0" lang="es-419" sz="2000" u="none" cap="none" strike="noStrike">
                <a:solidFill>
                  <a:srgbClr val="000000"/>
                </a:solidFill>
                <a:highlight>
                  <a:srgbClr val="FFFFFF"/>
                </a:highlight>
                <a:latin typeface="Helvetica Neue Light"/>
                <a:ea typeface="Helvetica Neue Light"/>
                <a:cs typeface="Helvetica Neue Light"/>
                <a:sym typeface="Helvetica Neue Light"/>
              </a:rPr>
              <a:t>”</a:t>
            </a:r>
            <a:endParaRPr b="0" i="0" sz="2000" u="none" cap="none" strike="noStrike">
              <a:solidFill>
                <a:srgbClr val="000000"/>
              </a:solidFill>
              <a:highlight>
                <a:srgbClr val="FFFFFF"/>
              </a:highlight>
              <a:latin typeface="Helvetica Neue Light"/>
              <a:ea typeface="Helvetica Neue Light"/>
              <a:cs typeface="Helvetica Neue Light"/>
              <a:sym typeface="Helvetica Neue Light"/>
            </a:endParaRPr>
          </a:p>
          <a:p>
            <a:pPr indent="0" lvl="0" marL="914400" marR="0" rtl="0" algn="l">
              <a:lnSpc>
                <a:spcPct val="115000"/>
              </a:lnSpc>
              <a:spcBef>
                <a:spcPts val="0"/>
              </a:spcBef>
              <a:spcAft>
                <a:spcPts val="0"/>
              </a:spcAft>
              <a:buClr>
                <a:srgbClr val="000000"/>
              </a:buClr>
              <a:buSzPts val="1100"/>
              <a:buFont typeface="Arial"/>
              <a:buNone/>
            </a:pPr>
            <a:r>
              <a:rPr b="0" i="0" lang="es-419" sz="2000" u="none" cap="none" strike="noStrike">
                <a:solidFill>
                  <a:srgbClr val="000000"/>
                </a:solidFill>
                <a:highlight>
                  <a:srgbClr val="FFFFFF"/>
                </a:highlight>
                <a:latin typeface="Helvetica Neue Light"/>
                <a:ea typeface="Helvetica Neue Light"/>
                <a:cs typeface="Helvetica Neue Light"/>
                <a:sym typeface="Helvetica Neue Light"/>
              </a:rPr>
              <a:t>que identifica lo que ha cambiado.</a:t>
            </a:r>
            <a:endParaRPr b="0" i="0" sz="2000" u="none" cap="none" strike="noStrike">
              <a:solidFill>
                <a:srgbClr val="000000"/>
              </a:solidFill>
              <a:highlight>
                <a:srgbClr val="FFFFFF"/>
              </a:highlight>
              <a:latin typeface="Helvetica Neue Light"/>
              <a:ea typeface="Helvetica Neue Light"/>
              <a:cs typeface="Helvetica Neue Light"/>
              <a:sym typeface="Helvetica Neue Light"/>
            </a:endParaRPr>
          </a:p>
          <a:p>
            <a:pPr indent="0" lvl="0" marL="914400" marR="0" rtl="0" algn="l">
              <a:lnSpc>
                <a:spcPct val="115000"/>
              </a:lnSpc>
              <a:spcBef>
                <a:spcPts val="0"/>
              </a:spcBef>
              <a:spcAft>
                <a:spcPts val="0"/>
              </a:spcAft>
              <a:buClr>
                <a:srgbClr val="000000"/>
              </a:buClr>
              <a:buSzPts val="2000"/>
              <a:buFont typeface="Arial"/>
              <a:buNone/>
            </a:pPr>
            <a:r>
              <a:rPr b="0" i="0" lang="es-419" sz="2000" u="none" cap="none" strike="noStrike">
                <a:solidFill>
                  <a:srgbClr val="3CEFAB"/>
                </a:solidFill>
                <a:highlight>
                  <a:srgbClr val="FFFFFF"/>
                </a:highlight>
                <a:latin typeface="Helvetica Neue Light"/>
                <a:ea typeface="Helvetica Neue Light"/>
                <a:cs typeface="Helvetica Neue Light"/>
                <a:sym typeface="Helvetica Neue Light"/>
              </a:rPr>
              <a:t>●</a:t>
            </a:r>
            <a:r>
              <a:rPr b="0" i="0" lang="es-419" sz="2000" u="none" cap="none" strike="noStrike">
                <a:solidFill>
                  <a:srgbClr val="000000"/>
                </a:solidFill>
                <a:highlight>
                  <a:srgbClr val="FFFFFF"/>
                </a:highlight>
                <a:latin typeface="Helvetica Neue Light"/>
                <a:ea typeface="Helvetica Neue Light"/>
                <a:cs typeface="Helvetica Neue Light"/>
                <a:sym typeface="Helvetica Neue Light"/>
              </a:rPr>
              <a:t> El segundo paso es la </a:t>
            </a:r>
            <a:r>
              <a:rPr b="1" i="0" lang="es-419" sz="2000" u="none" cap="none" strike="noStrike">
                <a:solidFill>
                  <a:srgbClr val="000000"/>
                </a:solidFill>
                <a:highlight>
                  <a:srgbClr val="FFFFFF"/>
                </a:highlight>
                <a:latin typeface="Helvetica Neue"/>
                <a:ea typeface="Helvetica Neue"/>
                <a:cs typeface="Helvetica Neue"/>
                <a:sym typeface="Helvetica Neue"/>
              </a:rPr>
              <a:t>reconciliación</a:t>
            </a:r>
            <a:r>
              <a:rPr b="0" i="0" lang="es-419" sz="2000" u="none" cap="none" strike="noStrike">
                <a:solidFill>
                  <a:srgbClr val="000000"/>
                </a:solidFill>
                <a:highlight>
                  <a:srgbClr val="FFFFFF"/>
                </a:highlight>
                <a:latin typeface="Helvetica Neue Light"/>
                <a:ea typeface="Helvetica Neue Light"/>
                <a:cs typeface="Helvetica Neue Light"/>
                <a:sym typeface="Helvetica Neue Light"/>
              </a:rPr>
              <a:t>, donde se actualiza el </a:t>
            </a:r>
            <a:r>
              <a:rPr b="1" i="0" lang="es-419" sz="2000" u="none" cap="none" strike="noStrike">
                <a:solidFill>
                  <a:srgbClr val="000000"/>
                </a:solidFill>
                <a:highlight>
                  <a:srgbClr val="FFFFFF"/>
                </a:highlight>
                <a:latin typeface="Helvetica Neue"/>
                <a:ea typeface="Helvetica Neue"/>
                <a:cs typeface="Helvetica Neue"/>
                <a:sym typeface="Helvetica Neue"/>
              </a:rPr>
              <a:t>DOM </a:t>
            </a:r>
            <a:r>
              <a:rPr b="0" i="0" lang="es-419" sz="2000" u="none" cap="none" strike="noStrike">
                <a:solidFill>
                  <a:srgbClr val="000000"/>
                </a:solidFill>
                <a:highlight>
                  <a:srgbClr val="FFFFFF"/>
                </a:highlight>
                <a:latin typeface="Helvetica Neue Light"/>
                <a:ea typeface="Helvetica Neue Light"/>
                <a:cs typeface="Helvetica Neue Light"/>
                <a:sym typeface="Helvetica Neue Light"/>
              </a:rPr>
              <a:t>con los resultados de </a:t>
            </a:r>
            <a:r>
              <a:rPr b="1" i="0" lang="es-419" sz="2000" u="none" cap="none" strike="noStrike">
                <a:solidFill>
                  <a:srgbClr val="000000"/>
                </a:solidFill>
                <a:highlight>
                  <a:srgbClr val="FFFFFF"/>
                </a:highlight>
                <a:latin typeface="Helvetica Neue"/>
                <a:ea typeface="Helvetica Neue"/>
                <a:cs typeface="Helvetica Neue"/>
                <a:sym typeface="Helvetica Neue"/>
              </a:rPr>
              <a:t>diff</a:t>
            </a:r>
            <a:r>
              <a:rPr b="0" i="0" lang="es-419" sz="2000" u="none" cap="none" strike="noStrike">
                <a:solidFill>
                  <a:srgbClr val="000000"/>
                </a:solidFill>
                <a:highlight>
                  <a:srgbClr val="FFFFFF"/>
                </a:highlight>
                <a:latin typeface="Helvetica Neue Light"/>
                <a:ea typeface="Helvetica Neue Light"/>
                <a:cs typeface="Helvetica Neue Light"/>
                <a:sym typeface="Helvetica Neue Light"/>
              </a:rPr>
              <a:t>.</a:t>
            </a:r>
            <a:endParaRPr b="0" i="0" sz="2000" u="none" cap="none" strike="noStrike">
              <a:solidFill>
                <a:srgbClr val="000000"/>
              </a:solidFill>
              <a:highlight>
                <a:srgbClr val="FFFFFF"/>
              </a:highlight>
              <a:latin typeface="Helvetica Neue Light"/>
              <a:ea typeface="Helvetica Neue Light"/>
              <a:cs typeface="Helvetica Neue Light"/>
              <a:sym typeface="Helvetica Neue Light"/>
            </a:endParaRPr>
          </a:p>
          <a:p>
            <a:pPr indent="0" lvl="0" marL="914400" marR="0" rtl="0" algn="l">
              <a:lnSpc>
                <a:spcPct val="115000"/>
              </a:lnSpc>
              <a:spcBef>
                <a:spcPts val="0"/>
              </a:spcBef>
              <a:spcAft>
                <a:spcPts val="0"/>
              </a:spcAft>
              <a:buClr>
                <a:srgbClr val="000000"/>
              </a:buClr>
              <a:buSzPts val="2000"/>
              <a:buFont typeface="Arial"/>
              <a:buNone/>
            </a:pPr>
            <a:r>
              <a:t/>
            </a:r>
            <a:endParaRPr b="0" i="0" sz="2000" u="none" cap="none" strike="noStrike">
              <a:solidFill>
                <a:srgbClr val="000000"/>
              </a:solidFill>
              <a:highlight>
                <a:srgbClr val="FFFFFF"/>
              </a:highlight>
              <a:latin typeface="Helvetica Neue Light"/>
              <a:ea typeface="Helvetica Neue Light"/>
              <a:cs typeface="Helvetica Neue Light"/>
              <a:sym typeface="Helvetica Neue Light"/>
            </a:endParaRPr>
          </a:p>
          <a:p>
            <a:pPr indent="0" lvl="0" marL="914400" marR="0" rtl="0" algn="l">
              <a:lnSpc>
                <a:spcPct val="115000"/>
              </a:lnSpc>
              <a:spcBef>
                <a:spcPts val="0"/>
              </a:spcBef>
              <a:spcAft>
                <a:spcPts val="0"/>
              </a:spcAft>
              <a:buClr>
                <a:srgbClr val="000000"/>
              </a:buClr>
              <a:buSzPts val="2000"/>
              <a:buFont typeface="Arial"/>
              <a:buNone/>
            </a:pPr>
            <a:r>
              <a:rPr b="1" i="0" lang="es-419" sz="2000" u="none" cap="none" strike="noStrike">
                <a:solidFill>
                  <a:srgbClr val="000000"/>
                </a:solidFill>
                <a:highlight>
                  <a:srgbClr val="FFFFFF"/>
                </a:highlight>
                <a:latin typeface="Helvetica Neue"/>
                <a:ea typeface="Helvetica Neue"/>
                <a:cs typeface="Helvetica Neue"/>
                <a:sym typeface="Helvetica Neue"/>
              </a:rPr>
              <a:t>React</a:t>
            </a:r>
            <a:r>
              <a:rPr b="0" i="0" lang="es-419" sz="2000" u="none" cap="none" strike="noStrike">
                <a:solidFill>
                  <a:srgbClr val="000000"/>
                </a:solidFill>
                <a:highlight>
                  <a:srgbClr val="FFFFFF"/>
                </a:highlight>
                <a:latin typeface="Helvetica Neue Light"/>
                <a:ea typeface="Helvetica Neue Light"/>
                <a:cs typeface="Helvetica Neue Light"/>
                <a:sym typeface="Helvetica Neue Light"/>
              </a:rPr>
              <a:t> se encarga de todo esto, nosotros solo aprenderemos a ayudarlo</a:t>
            </a:r>
            <a:endParaRPr b="0" i="0" sz="2000" u="none" cap="none" strike="noStrike">
              <a:solidFill>
                <a:srgbClr val="000000"/>
              </a:solidFill>
              <a:highlight>
                <a:srgbClr val="FFFFFF"/>
              </a:highlight>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2000"/>
              <a:buFont typeface="Arial"/>
              <a:buNone/>
            </a:pPr>
            <a:r>
              <a:t/>
            </a:r>
            <a:endParaRPr b="0" i="0" sz="2000" u="none" cap="none" strike="noStrike">
              <a:solidFill>
                <a:srgbClr val="000000"/>
              </a:solidFill>
              <a:highlight>
                <a:srgbClr val="FFFFFF"/>
              </a:highlight>
              <a:latin typeface="Helvetica Neue Light"/>
              <a:ea typeface="Helvetica Neue Light"/>
              <a:cs typeface="Helvetica Neue Light"/>
              <a:sym typeface="Helvetica Neue Light"/>
            </a:endParaRPr>
          </a:p>
        </p:txBody>
      </p:sp>
      <p:sp>
        <p:nvSpPr>
          <p:cNvPr id="800" name="Google Shape;800;p104"/>
          <p:cNvSpPr txBox="1"/>
          <p:nvPr/>
        </p:nvSpPr>
        <p:spPr>
          <a:xfrm>
            <a:off x="1738950" y="309300"/>
            <a:ext cx="5666100" cy="989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500"/>
              <a:buFont typeface="Arial"/>
              <a:buNone/>
            </a:pPr>
            <a:r>
              <a:rPr b="0" i="1" lang="es-419" sz="4500" u="none" cap="none" strike="noStrike">
                <a:solidFill>
                  <a:srgbClr val="000000"/>
                </a:solidFill>
                <a:latin typeface="Anton"/>
                <a:ea typeface="Anton"/>
                <a:cs typeface="Anton"/>
                <a:sym typeface="Anton"/>
              </a:rPr>
              <a:t>VIRTUAL DOM</a:t>
            </a:r>
            <a:endParaRPr b="0" i="1" sz="4500" u="none" cap="none" strike="noStrike">
              <a:solidFill>
                <a:srgbClr val="000000"/>
              </a:solidFill>
              <a:latin typeface="Anton"/>
              <a:ea typeface="Anton"/>
              <a:cs typeface="Anton"/>
              <a:sym typeface="Anton"/>
            </a:endParaRPr>
          </a:p>
        </p:txBody>
      </p:sp>
      <p:pic>
        <p:nvPicPr>
          <p:cNvPr id="801" name="Google Shape;801;p104"/>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5" name="Shape 805"/>
        <p:cNvGrpSpPr/>
        <p:nvPr/>
      </p:nvGrpSpPr>
      <p:grpSpPr>
        <a:xfrm>
          <a:off x="0" y="0"/>
          <a:ext cx="0" cy="0"/>
          <a:chOff x="0" y="0"/>
          <a:chExt cx="0" cy="0"/>
        </a:xfrm>
      </p:grpSpPr>
      <p:sp>
        <p:nvSpPr>
          <p:cNvPr id="806" name="Google Shape;806;p105"/>
          <p:cNvSpPr txBox="1"/>
          <p:nvPr/>
        </p:nvSpPr>
        <p:spPr>
          <a:xfrm>
            <a:off x="1738950" y="309300"/>
            <a:ext cx="5666100" cy="989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500"/>
              <a:buFont typeface="Arial"/>
              <a:buNone/>
            </a:pPr>
            <a:r>
              <a:rPr b="0" i="1" lang="es-419" sz="4500" u="none" cap="none" strike="noStrike">
                <a:solidFill>
                  <a:srgbClr val="000000"/>
                </a:solidFill>
                <a:latin typeface="Anton"/>
                <a:ea typeface="Anton"/>
                <a:cs typeface="Anton"/>
                <a:sym typeface="Anton"/>
              </a:rPr>
              <a:t>VIRTUAL DOM</a:t>
            </a:r>
            <a:endParaRPr b="0" i="1" sz="4500" u="none" cap="none" strike="noStrike">
              <a:solidFill>
                <a:srgbClr val="000000"/>
              </a:solidFill>
              <a:latin typeface="Anton"/>
              <a:ea typeface="Anton"/>
              <a:cs typeface="Anton"/>
              <a:sym typeface="Anton"/>
            </a:endParaRPr>
          </a:p>
        </p:txBody>
      </p:sp>
      <p:pic>
        <p:nvPicPr>
          <p:cNvPr id="807" name="Google Shape;807;p105"/>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808" name="Google Shape;808;p105"/>
          <p:cNvPicPr preferRelativeResize="0"/>
          <p:nvPr/>
        </p:nvPicPr>
        <p:blipFill rotWithShape="1">
          <a:blip r:embed="rId4">
            <a:alphaModFix/>
          </a:blip>
          <a:srcRect b="0" l="0" r="0" t="0"/>
          <a:stretch/>
        </p:blipFill>
        <p:spPr>
          <a:xfrm>
            <a:off x="914400" y="1459775"/>
            <a:ext cx="7315200" cy="3038475"/>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12" name="Shape 812"/>
        <p:cNvGrpSpPr/>
        <p:nvPr/>
      </p:nvGrpSpPr>
      <p:grpSpPr>
        <a:xfrm>
          <a:off x="0" y="0"/>
          <a:ext cx="0" cy="0"/>
          <a:chOff x="0" y="0"/>
          <a:chExt cx="0" cy="0"/>
        </a:xfrm>
      </p:grpSpPr>
      <p:sp>
        <p:nvSpPr>
          <p:cNvPr id="813" name="Google Shape;813;p106"/>
          <p:cNvSpPr txBox="1"/>
          <p:nvPr/>
        </p:nvSpPr>
        <p:spPr>
          <a:xfrm>
            <a:off x="2776738" y="1880500"/>
            <a:ext cx="2804700" cy="1129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0" i="1" lang="es-419" sz="4000" u="none" cap="none" strike="noStrike">
                <a:solidFill>
                  <a:srgbClr val="E0FF00"/>
                </a:solidFill>
                <a:latin typeface="Anton"/>
                <a:ea typeface="Anton"/>
                <a:cs typeface="Anton"/>
                <a:sym typeface="Anton"/>
              </a:rPr>
              <a:t>¿PREGUNTAS?</a:t>
            </a:r>
            <a:endParaRPr b="0" i="1" sz="4000" u="none" cap="none" strike="noStrike">
              <a:solidFill>
                <a:srgbClr val="E0FF00"/>
              </a:solidFill>
              <a:latin typeface="Anton"/>
              <a:ea typeface="Anton"/>
              <a:cs typeface="Anton"/>
              <a:sym typeface="Anton"/>
            </a:endParaRPr>
          </a:p>
        </p:txBody>
      </p:sp>
      <p:pic>
        <p:nvPicPr>
          <p:cNvPr descr="Tiger Face on Apple iOS 12.2" id="814" name="Google Shape;814;p106"/>
          <p:cNvPicPr preferRelativeResize="0"/>
          <p:nvPr/>
        </p:nvPicPr>
        <p:blipFill rotWithShape="1">
          <a:blip r:embed="rId4">
            <a:alphaModFix/>
          </a:blip>
          <a:srcRect b="0" l="0" r="0" t="0"/>
          <a:stretch/>
        </p:blipFill>
        <p:spPr>
          <a:xfrm>
            <a:off x="5655188" y="2089063"/>
            <a:ext cx="712075" cy="712075"/>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18" name="Shape 818"/>
        <p:cNvGrpSpPr/>
        <p:nvPr/>
      </p:nvGrpSpPr>
      <p:grpSpPr>
        <a:xfrm>
          <a:off x="0" y="0"/>
          <a:ext cx="0" cy="0"/>
          <a:chOff x="0" y="0"/>
          <a:chExt cx="0" cy="0"/>
        </a:xfrm>
      </p:grpSpPr>
      <p:sp>
        <p:nvSpPr>
          <p:cNvPr id="819" name="Google Shape;819;p107"/>
          <p:cNvSpPr txBox="1"/>
          <p:nvPr/>
        </p:nvSpPr>
        <p:spPr>
          <a:xfrm>
            <a:off x="2187450" y="2077200"/>
            <a:ext cx="48027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419" sz="3600" u="none" cap="none" strike="noStrike">
                <a:solidFill>
                  <a:srgbClr val="E0FF00"/>
                </a:solidFill>
                <a:latin typeface="Anton"/>
                <a:ea typeface="Anton"/>
                <a:cs typeface="Anton"/>
                <a:sym typeface="Anton"/>
              </a:rPr>
              <a:t>¿QUÉ ES NODE?</a:t>
            </a:r>
            <a:endParaRPr b="0" i="1" sz="3600" u="none" cap="none" strike="noStrike">
              <a:solidFill>
                <a:srgbClr val="E0FF00"/>
              </a:solidFill>
              <a:latin typeface="Anton"/>
              <a:ea typeface="Anton"/>
              <a:cs typeface="Anton"/>
              <a:sym typeface="Anton"/>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3" name="Shape 823"/>
        <p:cNvGrpSpPr/>
        <p:nvPr/>
      </p:nvGrpSpPr>
      <p:grpSpPr>
        <a:xfrm>
          <a:off x="0" y="0"/>
          <a:ext cx="0" cy="0"/>
          <a:chOff x="0" y="0"/>
          <a:chExt cx="0" cy="0"/>
        </a:xfrm>
      </p:grpSpPr>
      <p:sp>
        <p:nvSpPr>
          <p:cNvPr id="824" name="Google Shape;824;p108"/>
          <p:cNvSpPr txBox="1"/>
          <p:nvPr/>
        </p:nvSpPr>
        <p:spPr>
          <a:xfrm>
            <a:off x="619700" y="603300"/>
            <a:ext cx="4655400" cy="41436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000"/>
              <a:buFont typeface="Arial"/>
              <a:buNone/>
            </a:pPr>
            <a:r>
              <a:rPr b="1" i="0" lang="es-419" sz="2000" u="none" cap="none" strike="noStrike">
                <a:solidFill>
                  <a:srgbClr val="000000"/>
                </a:solidFill>
                <a:highlight>
                  <a:srgbClr val="FFFFFF"/>
                </a:highlight>
                <a:latin typeface="Helvetica Neue"/>
                <a:ea typeface="Helvetica Neue"/>
                <a:cs typeface="Helvetica Neue"/>
                <a:sym typeface="Helvetica Neue"/>
              </a:rPr>
              <a:t>Node.js</a:t>
            </a:r>
            <a:r>
              <a:rPr b="0" i="0" lang="es-419" sz="2000" u="none" cap="none" strike="noStrike">
                <a:solidFill>
                  <a:srgbClr val="000000"/>
                </a:solidFill>
                <a:highlight>
                  <a:srgbClr val="FFFFFF"/>
                </a:highlight>
                <a:latin typeface="Helvetica Neue Light"/>
                <a:ea typeface="Helvetica Neue Light"/>
                <a:cs typeface="Helvetica Neue Light"/>
                <a:sym typeface="Helvetica Neue Light"/>
              </a:rPr>
              <a:t> es un entorno de ejecución de JavaScript, que le permite al código en </a:t>
            </a:r>
            <a:r>
              <a:rPr b="1" i="0" lang="es-419" sz="2000" u="none" cap="none" strike="noStrike">
                <a:solidFill>
                  <a:srgbClr val="000000"/>
                </a:solidFill>
                <a:highlight>
                  <a:srgbClr val="FFFFFF"/>
                </a:highlight>
                <a:latin typeface="Helvetica Neue"/>
                <a:ea typeface="Helvetica Neue"/>
                <a:cs typeface="Helvetica Neue"/>
                <a:sym typeface="Helvetica Neue"/>
              </a:rPr>
              <a:t>js</a:t>
            </a:r>
            <a:r>
              <a:rPr b="0" i="0" lang="es-419" sz="2000" u="none" cap="none" strike="noStrike">
                <a:solidFill>
                  <a:srgbClr val="000000"/>
                </a:solidFill>
                <a:highlight>
                  <a:srgbClr val="FFFFFF"/>
                </a:highlight>
                <a:latin typeface="Helvetica Neue Light"/>
                <a:ea typeface="Helvetica Neue Light"/>
                <a:cs typeface="Helvetica Neue Light"/>
                <a:sym typeface="Helvetica Neue Light"/>
              </a:rPr>
              <a:t> ser ejecutado en nuestra computadora.</a:t>
            </a:r>
            <a:endParaRPr b="0" i="0" sz="2000" u="none" cap="none" strike="noStrike">
              <a:solidFill>
                <a:srgbClr val="000000"/>
              </a:solidFill>
              <a:highlight>
                <a:srgbClr val="FFFFFF"/>
              </a:highlight>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2000"/>
              <a:buFont typeface="Arial"/>
              <a:buNone/>
            </a:pPr>
            <a:r>
              <a:t/>
            </a:r>
            <a:endParaRPr b="0" i="0" sz="2000" u="none" cap="none" strike="noStrike">
              <a:solidFill>
                <a:srgbClr val="000000"/>
              </a:solidFill>
              <a:highlight>
                <a:srgbClr val="FFFFFF"/>
              </a:highlight>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2000"/>
              <a:buFont typeface="Arial"/>
              <a:buNone/>
            </a:pPr>
            <a:r>
              <a:rPr b="0" i="0" lang="es-419" sz="2000" u="none" cap="none" strike="noStrike">
                <a:solidFill>
                  <a:srgbClr val="000000"/>
                </a:solidFill>
                <a:highlight>
                  <a:srgbClr val="FFFFFF"/>
                </a:highlight>
                <a:latin typeface="Helvetica Neue Light"/>
                <a:ea typeface="Helvetica Neue Light"/>
                <a:cs typeface="Helvetica Neue Light"/>
                <a:sym typeface="Helvetica Neue Light"/>
              </a:rPr>
              <a:t>Podemos darle a node un archivo de </a:t>
            </a:r>
            <a:r>
              <a:rPr b="1" i="0" lang="es-419" sz="2000" u="none" cap="none" strike="noStrike">
                <a:solidFill>
                  <a:srgbClr val="000000"/>
                </a:solidFill>
                <a:highlight>
                  <a:srgbClr val="FFFFFF"/>
                </a:highlight>
                <a:latin typeface="Helvetica Neue"/>
                <a:ea typeface="Helvetica Neue"/>
                <a:cs typeface="Helvetica Neue"/>
                <a:sym typeface="Helvetica Neue"/>
              </a:rPr>
              <a:t>js</a:t>
            </a:r>
            <a:r>
              <a:rPr b="0" i="0" lang="es-419" sz="2000" u="none" cap="none" strike="noStrike">
                <a:solidFill>
                  <a:srgbClr val="000000"/>
                </a:solidFill>
                <a:highlight>
                  <a:srgbClr val="FFFFFF"/>
                </a:highlight>
                <a:latin typeface="Helvetica Neue Light"/>
                <a:ea typeface="Helvetica Neue Light"/>
                <a:cs typeface="Helvetica Neue Light"/>
                <a:sym typeface="Helvetica Neue Light"/>
              </a:rPr>
              <a:t> y éste puede ejecutarlo, y darle acceso a recursos de nuestra computadora (</a:t>
            </a:r>
            <a:r>
              <a:rPr b="1" i="0" lang="es-419" sz="2000" u="none" cap="none" strike="noStrike">
                <a:solidFill>
                  <a:srgbClr val="000000"/>
                </a:solidFill>
                <a:highlight>
                  <a:srgbClr val="FFFFFF"/>
                </a:highlight>
                <a:latin typeface="Helvetica Neue"/>
                <a:ea typeface="Helvetica Neue"/>
                <a:cs typeface="Helvetica Neue"/>
                <a:sym typeface="Helvetica Neue"/>
              </a:rPr>
              <a:t>IO</a:t>
            </a:r>
            <a:r>
              <a:rPr b="0" i="0" lang="es-419" sz="2000" u="none" cap="none" strike="noStrike">
                <a:solidFill>
                  <a:srgbClr val="000000"/>
                </a:solidFill>
                <a:highlight>
                  <a:srgbClr val="FFFFFF"/>
                </a:highlight>
                <a:latin typeface="Helvetica Neue Light"/>
                <a:ea typeface="Helvetica Neue Light"/>
                <a:cs typeface="Helvetica Neue Light"/>
                <a:sym typeface="Helvetica Neue Light"/>
              </a:rPr>
              <a:t>, </a:t>
            </a:r>
            <a:r>
              <a:rPr b="1" i="0" lang="es-419" sz="2000" u="none" cap="none" strike="noStrike">
                <a:solidFill>
                  <a:srgbClr val="000000"/>
                </a:solidFill>
                <a:highlight>
                  <a:srgbClr val="FFFFFF"/>
                </a:highlight>
                <a:latin typeface="Helvetica Neue"/>
                <a:ea typeface="Helvetica Neue"/>
                <a:cs typeface="Helvetica Neue"/>
                <a:sym typeface="Helvetica Neue"/>
              </a:rPr>
              <a:t>Network, Etc).</a:t>
            </a:r>
            <a:endParaRPr b="1" i="0" sz="2000" u="none" cap="none" strike="noStrike">
              <a:solidFill>
                <a:srgbClr val="000000"/>
              </a:solidFill>
              <a:highlight>
                <a:srgbClr val="FFFFFF"/>
              </a:highlight>
              <a:latin typeface="Helvetica Neue"/>
              <a:ea typeface="Helvetica Neue"/>
              <a:cs typeface="Helvetica Neue"/>
              <a:sym typeface="Helvetica Neue"/>
            </a:endParaRPr>
          </a:p>
          <a:p>
            <a:pPr indent="0" lvl="0" marL="0" marR="0" rtl="0" algn="ctr">
              <a:lnSpc>
                <a:spcPct val="115000"/>
              </a:lnSpc>
              <a:spcBef>
                <a:spcPts val="0"/>
              </a:spcBef>
              <a:spcAft>
                <a:spcPts val="0"/>
              </a:spcAft>
              <a:buClr>
                <a:srgbClr val="000000"/>
              </a:buClr>
              <a:buSzPts val="2000"/>
              <a:buFont typeface="Arial"/>
              <a:buNone/>
            </a:pPr>
            <a:r>
              <a:t/>
            </a:r>
            <a:endParaRPr b="1" i="0" sz="2000" u="none" cap="none" strike="noStrike">
              <a:solidFill>
                <a:srgbClr val="000000"/>
              </a:solidFill>
              <a:highlight>
                <a:srgbClr val="FFFFFF"/>
              </a:highlight>
              <a:latin typeface="Helvetica Neue"/>
              <a:ea typeface="Helvetica Neue"/>
              <a:cs typeface="Helvetica Neue"/>
              <a:sym typeface="Helvetica Neue"/>
            </a:endParaRPr>
          </a:p>
          <a:p>
            <a:pPr indent="-355600" lvl="0" marL="457200" marR="0" rtl="0" algn="ctr">
              <a:lnSpc>
                <a:spcPct val="115000"/>
              </a:lnSpc>
              <a:spcBef>
                <a:spcPts val="0"/>
              </a:spcBef>
              <a:spcAft>
                <a:spcPts val="0"/>
              </a:spcAft>
              <a:buClr>
                <a:srgbClr val="000000"/>
              </a:buClr>
              <a:buSzPts val="2000"/>
              <a:buFont typeface="Helvetica Neue Light"/>
              <a:buChar char="-"/>
            </a:pPr>
            <a:r>
              <a:rPr b="0" i="0" lang="es-419" sz="2000" u="none" cap="none" strike="noStrike">
                <a:solidFill>
                  <a:srgbClr val="000000"/>
                </a:solidFill>
                <a:highlight>
                  <a:srgbClr val="FFFFFF"/>
                </a:highlight>
                <a:latin typeface="Helvetica Neue Light"/>
                <a:ea typeface="Helvetica Neue Light"/>
                <a:cs typeface="Helvetica Neue Light"/>
                <a:sym typeface="Helvetica Neue Light"/>
              </a:rPr>
              <a:t>El “Node” de </a:t>
            </a:r>
            <a:r>
              <a:rPr b="1" i="0" lang="es-419" sz="2000" u="none" cap="none" strike="noStrike">
                <a:solidFill>
                  <a:srgbClr val="000000"/>
                </a:solidFill>
                <a:highlight>
                  <a:srgbClr val="FFFFFF"/>
                </a:highlight>
                <a:latin typeface="Helvetica Neue"/>
                <a:ea typeface="Helvetica Neue"/>
                <a:cs typeface="Helvetica Neue"/>
                <a:sym typeface="Helvetica Neue"/>
              </a:rPr>
              <a:t>java</a:t>
            </a:r>
            <a:r>
              <a:rPr b="0" i="0" lang="es-419" sz="2000" u="none" cap="none" strike="noStrike">
                <a:solidFill>
                  <a:srgbClr val="000000"/>
                </a:solidFill>
                <a:highlight>
                  <a:srgbClr val="FFFFFF"/>
                </a:highlight>
                <a:latin typeface="Helvetica Neue Light"/>
                <a:ea typeface="Helvetica Neue Light"/>
                <a:cs typeface="Helvetica Neue Light"/>
                <a:sym typeface="Helvetica Neue Light"/>
              </a:rPr>
              <a:t> es conocido como la </a:t>
            </a:r>
            <a:r>
              <a:rPr b="1" i="0" lang="es-419" sz="2000" u="none" cap="none" strike="noStrike">
                <a:solidFill>
                  <a:srgbClr val="000000"/>
                </a:solidFill>
                <a:highlight>
                  <a:srgbClr val="FFFFFF"/>
                </a:highlight>
                <a:latin typeface="Helvetica Neue"/>
                <a:ea typeface="Helvetica Neue"/>
                <a:cs typeface="Helvetica Neue"/>
                <a:sym typeface="Helvetica Neue"/>
              </a:rPr>
              <a:t>JVM</a:t>
            </a:r>
            <a:endParaRPr b="0" i="0" sz="2000" u="none" cap="none" strike="noStrike">
              <a:solidFill>
                <a:srgbClr val="000000"/>
              </a:solidFill>
              <a:highlight>
                <a:srgbClr val="FFFFFF"/>
              </a:highlight>
              <a:latin typeface="Helvetica Neue Light"/>
              <a:ea typeface="Helvetica Neue Light"/>
              <a:cs typeface="Helvetica Neue Light"/>
              <a:sym typeface="Helvetica Neue Light"/>
            </a:endParaRPr>
          </a:p>
        </p:txBody>
      </p:sp>
      <p:pic>
        <p:nvPicPr>
          <p:cNvPr id="825" name="Google Shape;825;p108"/>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826" name="Google Shape;826;p108"/>
          <p:cNvPicPr preferRelativeResize="0"/>
          <p:nvPr/>
        </p:nvPicPr>
        <p:blipFill rotWithShape="1">
          <a:blip r:embed="rId4">
            <a:alphaModFix/>
          </a:blip>
          <a:srcRect b="0" l="0" r="48633" t="0"/>
          <a:stretch/>
        </p:blipFill>
        <p:spPr>
          <a:xfrm>
            <a:off x="6229450" y="1618850"/>
            <a:ext cx="2198474" cy="1755200"/>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0" name="Shape 830"/>
        <p:cNvGrpSpPr/>
        <p:nvPr/>
      </p:nvGrpSpPr>
      <p:grpSpPr>
        <a:xfrm>
          <a:off x="0" y="0"/>
          <a:ext cx="0" cy="0"/>
          <a:chOff x="0" y="0"/>
          <a:chExt cx="0" cy="0"/>
        </a:xfrm>
      </p:grpSpPr>
      <p:sp>
        <p:nvSpPr>
          <p:cNvPr id="831" name="Google Shape;831;p109"/>
          <p:cNvSpPr txBox="1"/>
          <p:nvPr/>
        </p:nvSpPr>
        <p:spPr>
          <a:xfrm>
            <a:off x="619700" y="1008025"/>
            <a:ext cx="4655400" cy="35157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2000"/>
              <a:buFont typeface="Arial"/>
              <a:buNone/>
            </a:pPr>
            <a:r>
              <a:rPr b="0" i="0" lang="es-419" sz="2000" u="none" cap="none" strike="noStrike">
                <a:solidFill>
                  <a:srgbClr val="000000"/>
                </a:solidFill>
                <a:highlight>
                  <a:srgbClr val="FFFFFF"/>
                </a:highlight>
                <a:latin typeface="Helvetica Neue Light"/>
                <a:ea typeface="Helvetica Neue Light"/>
                <a:cs typeface="Helvetica Neue Light"/>
                <a:sym typeface="Helvetica Neue Light"/>
              </a:rPr>
              <a:t>Recientemente ha nacido un nuevo entorno de ejecución que no es node sino </a:t>
            </a:r>
            <a:r>
              <a:rPr b="1" i="0" lang="es-419" sz="2000" u="none" cap="none" strike="noStrike">
                <a:solidFill>
                  <a:srgbClr val="000000"/>
                </a:solidFill>
                <a:highlight>
                  <a:srgbClr val="FFFFFF"/>
                </a:highlight>
                <a:latin typeface="Helvetica Neue"/>
                <a:ea typeface="Helvetica Neue"/>
                <a:cs typeface="Helvetica Neue"/>
                <a:sym typeface="Helvetica Neue"/>
              </a:rPr>
              <a:t>Deno</a:t>
            </a:r>
            <a:r>
              <a:rPr b="0" i="0" lang="es-419" sz="2000" u="none" cap="none" strike="noStrike">
                <a:solidFill>
                  <a:srgbClr val="000000"/>
                </a:solidFill>
                <a:highlight>
                  <a:srgbClr val="FFFFFF"/>
                </a:highlight>
                <a:latin typeface="Helvetica Neue"/>
                <a:ea typeface="Helvetica Neue"/>
                <a:cs typeface="Helvetica Neue"/>
                <a:sym typeface="Helvetica Neue"/>
              </a:rPr>
              <a:t> </a:t>
            </a:r>
            <a:r>
              <a:rPr b="0" i="0" lang="es-419" sz="2000" u="none" cap="none" strike="noStrike">
                <a:solidFill>
                  <a:srgbClr val="000000"/>
                </a:solidFill>
                <a:highlight>
                  <a:srgbClr val="FFFFFF"/>
                </a:highlight>
                <a:latin typeface="Helvetica Neue Light"/>
                <a:ea typeface="Helvetica Neue Light"/>
                <a:cs typeface="Helvetica Neue Light"/>
                <a:sym typeface="Helvetica Neue Light"/>
              </a:rPr>
              <a:t>(no-de = de-no)</a:t>
            </a:r>
            <a:endParaRPr b="0" i="0" sz="2000" u="none" cap="none" strike="noStrike">
              <a:solidFill>
                <a:srgbClr val="000000"/>
              </a:solidFill>
              <a:highlight>
                <a:srgbClr val="FFFFFF"/>
              </a:highlight>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rgbClr val="000000"/>
              </a:buClr>
              <a:buSzPts val="2000"/>
              <a:buFont typeface="Arial"/>
              <a:buNone/>
            </a:pPr>
            <a:r>
              <a:t/>
            </a:r>
            <a:endParaRPr b="0" i="0" sz="2000" u="none" cap="none" strike="noStrike">
              <a:solidFill>
                <a:srgbClr val="000000"/>
              </a:solidFill>
              <a:highlight>
                <a:srgbClr val="FFFFFF"/>
              </a:highlight>
              <a:latin typeface="Helvetica Neue"/>
              <a:ea typeface="Helvetica Neue"/>
              <a:cs typeface="Helvetica Neue"/>
              <a:sym typeface="Helvetica Neue"/>
            </a:endParaRPr>
          </a:p>
          <a:p>
            <a:pPr indent="0" lvl="0" marL="0" marR="0" rtl="0" algn="l">
              <a:lnSpc>
                <a:spcPct val="115000"/>
              </a:lnSpc>
              <a:spcBef>
                <a:spcPts val="0"/>
              </a:spcBef>
              <a:spcAft>
                <a:spcPts val="0"/>
              </a:spcAft>
              <a:buClr>
                <a:srgbClr val="000000"/>
              </a:buClr>
              <a:buSzPts val="2000"/>
              <a:buFont typeface="Arial"/>
              <a:buNone/>
            </a:pPr>
            <a:r>
              <a:rPr b="0" i="0" lang="es-419" sz="2000" u="none" cap="none" strike="noStrike">
                <a:solidFill>
                  <a:srgbClr val="000000"/>
                </a:solidFill>
                <a:highlight>
                  <a:srgbClr val="FFFFFF"/>
                </a:highlight>
                <a:latin typeface="Helvetica Neue Light"/>
                <a:ea typeface="Helvetica Neue Light"/>
                <a:cs typeface="Helvetica Neue Light"/>
                <a:sym typeface="Helvetica Neue Light"/>
              </a:rPr>
              <a:t>Creado por uno de los </a:t>
            </a:r>
            <a:r>
              <a:rPr b="1" i="0" lang="es-419" sz="2000" u="none" cap="none" strike="noStrike">
                <a:solidFill>
                  <a:srgbClr val="000000"/>
                </a:solidFill>
                <a:highlight>
                  <a:srgbClr val="FFFFFF"/>
                </a:highlight>
                <a:latin typeface="Helvetica Neue"/>
                <a:ea typeface="Helvetica Neue"/>
                <a:cs typeface="Helvetica Neue"/>
                <a:sym typeface="Helvetica Neue"/>
              </a:rPr>
              <a:t>padres</a:t>
            </a:r>
            <a:r>
              <a:rPr b="0" i="0" lang="es-419" sz="2000" u="none" cap="none" strike="noStrike">
                <a:solidFill>
                  <a:srgbClr val="000000"/>
                </a:solidFill>
                <a:highlight>
                  <a:srgbClr val="FFFFFF"/>
                </a:highlight>
                <a:latin typeface="Helvetica Neue"/>
                <a:ea typeface="Helvetica Neue"/>
                <a:cs typeface="Helvetica Neue"/>
                <a:sym typeface="Helvetica Neue"/>
              </a:rPr>
              <a:t> </a:t>
            </a:r>
            <a:r>
              <a:rPr b="0" i="0" lang="es-419" sz="2000" u="none" cap="none" strike="noStrike">
                <a:solidFill>
                  <a:srgbClr val="000000"/>
                </a:solidFill>
                <a:highlight>
                  <a:srgbClr val="FFFFFF"/>
                </a:highlight>
                <a:latin typeface="Helvetica Neue Light"/>
                <a:ea typeface="Helvetica Neue Light"/>
                <a:cs typeface="Helvetica Neue Light"/>
                <a:sym typeface="Helvetica Neue Light"/>
              </a:rPr>
              <a:t>de node.js </a:t>
            </a:r>
            <a:r>
              <a:rPr b="0" i="0" lang="es-419" sz="2000" u="none" cap="none" strike="noStrike">
                <a:solidFill>
                  <a:srgbClr val="000000"/>
                </a:solidFill>
                <a:highlight>
                  <a:srgbClr val="FFFFFF"/>
                </a:highlight>
                <a:latin typeface="Helvetica Neue"/>
                <a:ea typeface="Helvetica Neue"/>
                <a:cs typeface="Helvetica Neue"/>
                <a:sym typeface="Helvetica Neue"/>
              </a:rPr>
              <a:t>-</a:t>
            </a:r>
            <a:r>
              <a:rPr b="1" i="0" lang="es-419" sz="2000" u="none" cap="none" strike="noStrike">
                <a:solidFill>
                  <a:srgbClr val="000000"/>
                </a:solidFill>
                <a:highlight>
                  <a:srgbClr val="FFFFFF"/>
                </a:highlight>
                <a:latin typeface="Helvetica Neue"/>
                <a:ea typeface="Helvetica Neue"/>
                <a:cs typeface="Helvetica Neue"/>
                <a:sym typeface="Helvetica Neue"/>
              </a:rPr>
              <a:t>Ryan Dahl-</a:t>
            </a:r>
            <a:r>
              <a:rPr b="0" i="0" lang="es-419" sz="2000" u="none" cap="none" strike="noStrike">
                <a:solidFill>
                  <a:srgbClr val="000000"/>
                </a:solidFill>
                <a:highlight>
                  <a:srgbClr val="FFFFFF"/>
                </a:highlight>
                <a:latin typeface="Helvetica Neue"/>
                <a:ea typeface="Helvetica Neue"/>
                <a:cs typeface="Helvetica Neue"/>
                <a:sym typeface="Helvetica Neue"/>
              </a:rPr>
              <a:t> </a:t>
            </a:r>
            <a:r>
              <a:rPr b="0" i="0" lang="es-419" sz="2000" u="none" cap="none" strike="noStrike">
                <a:solidFill>
                  <a:srgbClr val="000000"/>
                </a:solidFill>
                <a:highlight>
                  <a:srgbClr val="FFFFFF"/>
                </a:highlight>
                <a:latin typeface="Helvetica Neue Light"/>
                <a:ea typeface="Helvetica Neue Light"/>
                <a:cs typeface="Helvetica Neue Light"/>
                <a:sym typeface="Helvetica Neue Light"/>
              </a:rPr>
              <a:t>también permite ejecución de código</a:t>
            </a:r>
            <a:r>
              <a:rPr b="0" i="0" lang="es-419" sz="2000" u="none" cap="none" strike="noStrike">
                <a:solidFill>
                  <a:srgbClr val="000000"/>
                </a:solidFill>
                <a:highlight>
                  <a:srgbClr val="FFFFFF"/>
                </a:highlight>
                <a:latin typeface="Helvetica Neue"/>
                <a:ea typeface="Helvetica Neue"/>
                <a:cs typeface="Helvetica Neue"/>
                <a:sym typeface="Helvetica Neue"/>
              </a:rPr>
              <a:t> </a:t>
            </a:r>
            <a:r>
              <a:rPr b="1" i="0" lang="es-419" sz="2000" u="none" cap="none" strike="noStrike">
                <a:solidFill>
                  <a:srgbClr val="000000"/>
                </a:solidFill>
                <a:highlight>
                  <a:srgbClr val="FFFFFF"/>
                </a:highlight>
                <a:latin typeface="Helvetica Neue"/>
                <a:ea typeface="Helvetica Neue"/>
                <a:cs typeface="Helvetica Neue"/>
                <a:sym typeface="Helvetica Neue"/>
              </a:rPr>
              <a:t>js</a:t>
            </a:r>
            <a:r>
              <a:rPr b="0" i="0" lang="es-419" sz="2000" u="none" cap="none" strike="noStrike">
                <a:solidFill>
                  <a:srgbClr val="000000"/>
                </a:solidFill>
                <a:highlight>
                  <a:srgbClr val="FFFFFF"/>
                </a:highlight>
                <a:latin typeface="Helvetica Neue"/>
                <a:ea typeface="Helvetica Neue"/>
                <a:cs typeface="Helvetica Neue"/>
                <a:sym typeface="Helvetica Neue"/>
              </a:rPr>
              <a:t> </a:t>
            </a:r>
            <a:r>
              <a:rPr b="0" i="0" lang="es-419" sz="2000" u="none" cap="none" strike="noStrike">
                <a:solidFill>
                  <a:srgbClr val="000000"/>
                </a:solidFill>
                <a:highlight>
                  <a:srgbClr val="FFFFFF"/>
                </a:highlight>
                <a:latin typeface="Helvetica Neue Light"/>
                <a:ea typeface="Helvetica Neue Light"/>
                <a:cs typeface="Helvetica Neue Light"/>
                <a:sym typeface="Helvetica Neue Light"/>
              </a:rPr>
              <a:t>y </a:t>
            </a:r>
            <a:r>
              <a:rPr b="1" i="0" lang="es-419" sz="2000" u="none" cap="none" strike="noStrike">
                <a:solidFill>
                  <a:srgbClr val="000000"/>
                </a:solidFill>
                <a:highlight>
                  <a:srgbClr val="FFFFFF"/>
                </a:highlight>
                <a:latin typeface="Helvetica Neue"/>
                <a:ea typeface="Helvetica Neue"/>
                <a:cs typeface="Helvetica Neue"/>
                <a:sym typeface="Helvetica Neue"/>
              </a:rPr>
              <a:t>typescript </a:t>
            </a:r>
            <a:r>
              <a:rPr b="0" i="0" lang="es-419" sz="2000" u="none" cap="none" strike="noStrike">
                <a:solidFill>
                  <a:srgbClr val="000000"/>
                </a:solidFill>
                <a:highlight>
                  <a:srgbClr val="FFFFFF"/>
                </a:highlight>
                <a:latin typeface="Helvetica Neue Light"/>
                <a:ea typeface="Helvetica Neue Light"/>
                <a:cs typeface="Helvetica Neue Light"/>
                <a:sym typeface="Helvetica Neue Light"/>
              </a:rPr>
              <a:t>pero con una nueva perspectiva en </a:t>
            </a:r>
            <a:r>
              <a:rPr b="1" i="0" lang="es-419" sz="2000" u="none" cap="none" strike="noStrike">
                <a:solidFill>
                  <a:srgbClr val="000000"/>
                </a:solidFill>
                <a:highlight>
                  <a:srgbClr val="FFFFFF"/>
                </a:highlight>
                <a:latin typeface="Helvetica Neue"/>
                <a:ea typeface="Helvetica Neue"/>
                <a:cs typeface="Helvetica Neue"/>
                <a:sym typeface="Helvetica Neue"/>
              </a:rPr>
              <a:t>seguridad</a:t>
            </a:r>
            <a:r>
              <a:rPr b="0" i="0" lang="es-419" sz="2000" u="none" cap="none" strike="noStrike">
                <a:solidFill>
                  <a:srgbClr val="000000"/>
                </a:solidFill>
                <a:highlight>
                  <a:srgbClr val="FFFFFF"/>
                </a:highlight>
                <a:latin typeface="Helvetica Neue"/>
                <a:ea typeface="Helvetica Neue"/>
                <a:cs typeface="Helvetica Neue"/>
                <a:sym typeface="Helvetica Neue"/>
              </a:rPr>
              <a:t>.</a:t>
            </a:r>
            <a:endParaRPr b="0" i="0" sz="2000" u="none" cap="none" strike="noStrike">
              <a:solidFill>
                <a:srgbClr val="000000"/>
              </a:solidFill>
              <a:highlight>
                <a:srgbClr val="FFFFFF"/>
              </a:highlight>
              <a:latin typeface="Helvetica Neue"/>
              <a:ea typeface="Helvetica Neue"/>
              <a:cs typeface="Helvetica Neue"/>
              <a:sym typeface="Helvetica Neue"/>
            </a:endParaRPr>
          </a:p>
          <a:p>
            <a:pPr indent="0" lvl="0" marL="0" marR="0" rtl="0" algn="l">
              <a:lnSpc>
                <a:spcPct val="115000"/>
              </a:lnSpc>
              <a:spcBef>
                <a:spcPts val="0"/>
              </a:spcBef>
              <a:spcAft>
                <a:spcPts val="0"/>
              </a:spcAft>
              <a:buClr>
                <a:srgbClr val="000000"/>
              </a:buClr>
              <a:buSzPts val="2000"/>
              <a:buFont typeface="Arial"/>
              <a:buNone/>
            </a:pPr>
            <a:r>
              <a:t/>
            </a:r>
            <a:endParaRPr b="0" i="0" sz="2000" u="none" cap="none" strike="noStrike">
              <a:solidFill>
                <a:srgbClr val="000000"/>
              </a:solidFill>
              <a:highlight>
                <a:srgbClr val="FFFFFF"/>
              </a:highlight>
              <a:latin typeface="Helvetica Neue"/>
              <a:ea typeface="Helvetica Neue"/>
              <a:cs typeface="Helvetica Neue"/>
              <a:sym typeface="Helvetica Neue"/>
            </a:endParaRPr>
          </a:p>
        </p:txBody>
      </p:sp>
      <p:pic>
        <p:nvPicPr>
          <p:cNvPr id="832" name="Google Shape;832;p109"/>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833" name="Google Shape;833;p109"/>
          <p:cNvPicPr preferRelativeResize="0"/>
          <p:nvPr/>
        </p:nvPicPr>
        <p:blipFill rotWithShape="1">
          <a:blip r:embed="rId4">
            <a:alphaModFix/>
          </a:blip>
          <a:srcRect b="0" l="0" r="48633" t="0"/>
          <a:stretch/>
        </p:blipFill>
        <p:spPr>
          <a:xfrm>
            <a:off x="6204650" y="1035225"/>
            <a:ext cx="2198474" cy="1755200"/>
          </a:xfrm>
          <a:prstGeom prst="rect">
            <a:avLst/>
          </a:prstGeom>
          <a:noFill/>
          <a:ln>
            <a:noFill/>
          </a:ln>
        </p:spPr>
      </p:pic>
      <p:sp>
        <p:nvSpPr>
          <p:cNvPr id="834" name="Google Shape;834;p109"/>
          <p:cNvSpPr txBox="1"/>
          <p:nvPr/>
        </p:nvSpPr>
        <p:spPr>
          <a:xfrm>
            <a:off x="1032600" y="231525"/>
            <a:ext cx="7078800" cy="673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419" sz="3600" u="none" cap="none" strike="noStrike">
                <a:solidFill>
                  <a:srgbClr val="000000"/>
                </a:solidFill>
                <a:latin typeface="Anton"/>
                <a:ea typeface="Anton"/>
                <a:cs typeface="Anton"/>
                <a:sym typeface="Anton"/>
              </a:rPr>
              <a:t>¡CODER NEWS!</a:t>
            </a:r>
            <a:endParaRPr b="0" i="1" sz="3600" u="none" cap="none" strike="noStrike">
              <a:solidFill>
                <a:srgbClr val="000000"/>
              </a:solidFill>
              <a:latin typeface="Anton"/>
              <a:ea typeface="Anton"/>
              <a:cs typeface="Anton"/>
              <a:sym typeface="Anton"/>
            </a:endParaRPr>
          </a:p>
          <a:p>
            <a:pPr indent="0" lvl="0" marL="0" marR="0" rtl="0" algn="ctr">
              <a:lnSpc>
                <a:spcPct val="100000"/>
              </a:lnSpc>
              <a:spcBef>
                <a:spcPts val="0"/>
              </a:spcBef>
              <a:spcAft>
                <a:spcPts val="0"/>
              </a:spcAft>
              <a:buClr>
                <a:srgbClr val="000000"/>
              </a:buClr>
              <a:buSzPts val="3600"/>
              <a:buFont typeface="Arial"/>
              <a:buNone/>
            </a:pPr>
            <a:r>
              <a:t/>
            </a:r>
            <a:endParaRPr b="0" i="1" sz="3600" u="none" cap="none" strike="noStrike">
              <a:solidFill>
                <a:srgbClr val="000000"/>
              </a:solidFill>
              <a:latin typeface="Anton"/>
              <a:ea typeface="Anton"/>
              <a:cs typeface="Anton"/>
              <a:sym typeface="Anton"/>
            </a:endParaRPr>
          </a:p>
          <a:p>
            <a:pPr indent="0" lvl="0" marL="0" marR="0" rtl="0" algn="ctr">
              <a:lnSpc>
                <a:spcPct val="100000"/>
              </a:lnSpc>
              <a:spcBef>
                <a:spcPts val="0"/>
              </a:spcBef>
              <a:spcAft>
                <a:spcPts val="0"/>
              </a:spcAft>
              <a:buClr>
                <a:srgbClr val="000000"/>
              </a:buClr>
              <a:buSzPts val="3600"/>
              <a:buFont typeface="Arial"/>
              <a:buNone/>
            </a:pPr>
            <a:r>
              <a:t/>
            </a:r>
            <a:endParaRPr b="0" i="1" sz="3600" u="none" cap="none" strike="noStrike">
              <a:solidFill>
                <a:srgbClr val="000000"/>
              </a:solidFill>
              <a:latin typeface="Anton"/>
              <a:ea typeface="Anton"/>
              <a:cs typeface="Anton"/>
              <a:sym typeface="Anton"/>
            </a:endParaRPr>
          </a:p>
        </p:txBody>
      </p:sp>
      <p:pic>
        <p:nvPicPr>
          <p:cNvPr id="835" name="Google Shape;835;p109"/>
          <p:cNvPicPr preferRelativeResize="0"/>
          <p:nvPr/>
        </p:nvPicPr>
        <p:blipFill rotWithShape="1">
          <a:blip r:embed="rId5">
            <a:alphaModFix/>
          </a:blip>
          <a:srcRect b="0" l="0" r="0" t="0"/>
          <a:stretch/>
        </p:blipFill>
        <p:spPr>
          <a:xfrm>
            <a:off x="6394863" y="2571750"/>
            <a:ext cx="1818050" cy="1818050"/>
          </a:xfrm>
          <a:prstGeom prst="rect">
            <a:avLst/>
          </a:prstGeom>
          <a:noFill/>
          <a:ln>
            <a:noFill/>
          </a:ln>
        </p:spPr>
      </p:pic>
      <p:sp>
        <p:nvSpPr>
          <p:cNvPr id="836" name="Google Shape;836;p109"/>
          <p:cNvSpPr txBox="1"/>
          <p:nvPr/>
        </p:nvSpPr>
        <p:spPr>
          <a:xfrm>
            <a:off x="666950" y="4372675"/>
            <a:ext cx="4560900" cy="436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0" i="0" lang="es-419" sz="1500" u="sng" cap="none" strike="noStrike">
                <a:solidFill>
                  <a:srgbClr val="0097A7"/>
                </a:solidFill>
                <a:latin typeface="Arial"/>
                <a:ea typeface="Arial"/>
                <a:cs typeface="Arial"/>
                <a:sym typeface="Arial"/>
                <a:hlinkClick r:id="rId6">
                  <a:extLst>
                    <a:ext uri="{A12FA001-AC4F-418D-AE19-62706E023703}">
                      <ahyp:hlinkClr val="tx"/>
                    </a:ext>
                  </a:extLst>
                </a:hlinkClick>
              </a:rPr>
              <a:t>https://deno.land/</a:t>
            </a:r>
            <a:endParaRPr b="0" i="0" sz="1500" u="none" cap="none" strike="noStrike">
              <a:solidFill>
                <a:srgbClr val="000000"/>
              </a:solidFill>
              <a:latin typeface="Arial"/>
              <a:ea typeface="Arial"/>
              <a:cs typeface="Arial"/>
              <a:sym typeface="Arial"/>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40" name="Shape 840"/>
        <p:cNvGrpSpPr/>
        <p:nvPr/>
      </p:nvGrpSpPr>
      <p:grpSpPr>
        <a:xfrm>
          <a:off x="0" y="0"/>
          <a:ext cx="0" cy="0"/>
          <a:chOff x="0" y="0"/>
          <a:chExt cx="0" cy="0"/>
        </a:xfrm>
      </p:grpSpPr>
      <p:sp>
        <p:nvSpPr>
          <p:cNvPr id="841" name="Google Shape;841;p110"/>
          <p:cNvSpPr txBox="1"/>
          <p:nvPr/>
        </p:nvSpPr>
        <p:spPr>
          <a:xfrm>
            <a:off x="2187450" y="2077200"/>
            <a:ext cx="48027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419" sz="3600" u="none" cap="none" strike="noStrike">
                <a:solidFill>
                  <a:srgbClr val="E0FF00"/>
                </a:solidFill>
                <a:latin typeface="Anton"/>
                <a:ea typeface="Anton"/>
                <a:cs typeface="Anton"/>
                <a:sym typeface="Anton"/>
              </a:rPr>
              <a:t>NODE JS ¿QUÉ ES NPM?</a:t>
            </a:r>
            <a:endParaRPr b="0" i="1" sz="3600" u="none" cap="none" strike="noStrike">
              <a:solidFill>
                <a:srgbClr val="E0FF00"/>
              </a:solidFill>
              <a:latin typeface="Anton"/>
              <a:ea typeface="Anton"/>
              <a:cs typeface="Anton"/>
              <a:sym typeface="Anton"/>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5" name="Shape 845"/>
        <p:cNvGrpSpPr/>
        <p:nvPr/>
      </p:nvGrpSpPr>
      <p:grpSpPr>
        <a:xfrm>
          <a:off x="0" y="0"/>
          <a:ext cx="0" cy="0"/>
          <a:chOff x="0" y="0"/>
          <a:chExt cx="0" cy="0"/>
        </a:xfrm>
      </p:grpSpPr>
      <p:pic>
        <p:nvPicPr>
          <p:cNvPr id="846" name="Google Shape;846;p111"/>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847" name="Google Shape;847;p111"/>
          <p:cNvSpPr txBox="1"/>
          <p:nvPr/>
        </p:nvSpPr>
        <p:spPr>
          <a:xfrm>
            <a:off x="123925" y="904725"/>
            <a:ext cx="4833600" cy="39909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000"/>
              <a:buFont typeface="Arial"/>
              <a:buNone/>
            </a:pPr>
            <a:r>
              <a:rPr b="0" i="0" lang="es-419" sz="2000" u="none" cap="none" strike="noStrike">
                <a:solidFill>
                  <a:srgbClr val="000000"/>
                </a:solidFill>
                <a:highlight>
                  <a:srgbClr val="FFFFFF"/>
                </a:highlight>
                <a:latin typeface="Helvetica Neue Light"/>
                <a:ea typeface="Helvetica Neue Light"/>
                <a:cs typeface="Helvetica Neue Light"/>
                <a:sym typeface="Helvetica Neue Light"/>
              </a:rPr>
              <a:t>Cuando usamos </a:t>
            </a:r>
            <a:r>
              <a:rPr b="1" i="0" lang="es-419" sz="2000" u="none" cap="none" strike="noStrike">
                <a:solidFill>
                  <a:srgbClr val="000000"/>
                </a:solidFill>
                <a:highlight>
                  <a:srgbClr val="FFFFFF"/>
                </a:highlight>
                <a:latin typeface="Helvetica Neue"/>
                <a:ea typeface="Helvetica Neue"/>
                <a:cs typeface="Helvetica Neue"/>
                <a:sym typeface="Helvetica Neue"/>
              </a:rPr>
              <a:t>Node.js,</a:t>
            </a:r>
            <a:r>
              <a:rPr b="0" i="0" lang="es-419" sz="2000" u="none" cap="none" strike="noStrike">
                <a:solidFill>
                  <a:srgbClr val="000000"/>
                </a:solidFill>
                <a:highlight>
                  <a:srgbClr val="FFFFFF"/>
                </a:highlight>
                <a:latin typeface="Helvetica Neue Light"/>
                <a:ea typeface="Helvetica Neue Light"/>
                <a:cs typeface="Helvetica Neue Light"/>
                <a:sym typeface="Helvetica Neue Light"/>
              </a:rPr>
              <a:t> rápidamente tenemos que instalar módulos nuevos (librerías), ya que al ser un sistema fuertemente modular viene prácticamente “vacío”. Por lo tanto, para utilizar una funcionalidad de alguna librería publicada, deberemos instalar módulos adicionales. </a:t>
            </a:r>
            <a:endParaRPr b="0" i="0" sz="2000" u="none" cap="none" strike="noStrike">
              <a:solidFill>
                <a:srgbClr val="000000"/>
              </a:solidFill>
              <a:highlight>
                <a:srgbClr val="FFFFFF"/>
              </a:highlight>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2000"/>
              <a:buFont typeface="Arial"/>
              <a:buNone/>
            </a:pPr>
            <a:r>
              <a:rPr b="0" i="0" lang="es-419" sz="2000" u="none" cap="none" strike="noStrike">
                <a:solidFill>
                  <a:srgbClr val="000000"/>
                </a:solidFill>
                <a:highlight>
                  <a:srgbClr val="FFFFFF"/>
                </a:highlight>
                <a:latin typeface="Helvetica Neue Light"/>
                <a:ea typeface="Helvetica Neue Light"/>
                <a:cs typeface="Helvetica Neue Light"/>
                <a:sym typeface="Helvetica Neue Light"/>
              </a:rPr>
              <a:t>Esta operación se realiza de forma muy sencilla con la herramienta </a:t>
            </a:r>
            <a:r>
              <a:rPr b="1" i="0" lang="es-419" sz="2000" u="none" cap="none" strike="noStrike">
                <a:solidFill>
                  <a:srgbClr val="000000"/>
                </a:solidFill>
                <a:highlight>
                  <a:srgbClr val="FFFFFF"/>
                </a:highlight>
                <a:latin typeface="Helvetica Neue"/>
                <a:ea typeface="Helvetica Neue"/>
                <a:cs typeface="Helvetica Neue"/>
                <a:sym typeface="Helvetica Neue"/>
              </a:rPr>
              <a:t>npm </a:t>
            </a:r>
            <a:endParaRPr b="1" i="0" sz="2000" u="none" cap="none" strike="noStrike">
              <a:solidFill>
                <a:srgbClr val="000000"/>
              </a:solidFill>
              <a:highlight>
                <a:srgbClr val="FFFFFF"/>
              </a:highlight>
              <a:latin typeface="Helvetica Neue"/>
              <a:ea typeface="Helvetica Neue"/>
              <a:cs typeface="Helvetica Neue"/>
              <a:sym typeface="Helvetica Neue"/>
            </a:endParaRPr>
          </a:p>
          <a:p>
            <a:pPr indent="0" lvl="0" marL="0" marR="0" rtl="0" algn="ctr">
              <a:lnSpc>
                <a:spcPct val="115000"/>
              </a:lnSpc>
              <a:spcBef>
                <a:spcPts val="0"/>
              </a:spcBef>
              <a:spcAft>
                <a:spcPts val="0"/>
              </a:spcAft>
              <a:buClr>
                <a:srgbClr val="000000"/>
              </a:buClr>
              <a:buSzPts val="2000"/>
              <a:buFont typeface="Arial"/>
              <a:buNone/>
            </a:pPr>
            <a:r>
              <a:rPr b="0" i="0" lang="es-419" sz="2000" u="none" cap="none" strike="noStrike">
                <a:solidFill>
                  <a:srgbClr val="000000"/>
                </a:solidFill>
                <a:highlight>
                  <a:srgbClr val="FFFFFF"/>
                </a:highlight>
                <a:latin typeface="Helvetica Neue Light"/>
                <a:ea typeface="Helvetica Neue Light"/>
                <a:cs typeface="Helvetica Neue Light"/>
                <a:sym typeface="Helvetica Neue Light"/>
              </a:rPr>
              <a:t>(Node Package Manager).</a:t>
            </a:r>
            <a:endParaRPr b="0" i="0" sz="2000" u="none" cap="none" strike="noStrike">
              <a:solidFill>
                <a:srgbClr val="000000"/>
              </a:solidFill>
              <a:highlight>
                <a:srgbClr val="FFFFFF"/>
              </a:highlight>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2000"/>
              <a:buFont typeface="Arial"/>
              <a:buNone/>
            </a:pPr>
            <a:r>
              <a:t/>
            </a:r>
            <a:endParaRPr b="0" i="0" sz="2000" u="none" cap="none" strike="noStrike">
              <a:solidFill>
                <a:srgbClr val="000000"/>
              </a:solidFill>
              <a:highlight>
                <a:srgbClr val="FFFFFF"/>
              </a:highlight>
              <a:latin typeface="Helvetica Neue Light"/>
              <a:ea typeface="Helvetica Neue Light"/>
              <a:cs typeface="Helvetica Neue Light"/>
              <a:sym typeface="Helvetica Neue Light"/>
            </a:endParaRPr>
          </a:p>
        </p:txBody>
      </p:sp>
      <p:pic>
        <p:nvPicPr>
          <p:cNvPr id="848" name="Google Shape;848;p111"/>
          <p:cNvPicPr preferRelativeResize="0"/>
          <p:nvPr/>
        </p:nvPicPr>
        <p:blipFill rotWithShape="1">
          <a:blip r:embed="rId4">
            <a:alphaModFix/>
          </a:blip>
          <a:srcRect b="0" l="0" r="0" t="0"/>
          <a:stretch/>
        </p:blipFill>
        <p:spPr>
          <a:xfrm>
            <a:off x="4864000" y="1631250"/>
            <a:ext cx="4280000" cy="1755200"/>
          </a:xfrm>
          <a:prstGeom prst="rect">
            <a:avLst/>
          </a:prstGeom>
          <a:noFill/>
          <a:ln>
            <a:noFill/>
          </a:ln>
        </p:spPr>
      </p:pic>
      <p:sp>
        <p:nvSpPr>
          <p:cNvPr id="849" name="Google Shape;849;p111"/>
          <p:cNvSpPr txBox="1"/>
          <p:nvPr/>
        </p:nvSpPr>
        <p:spPr>
          <a:xfrm>
            <a:off x="1032600" y="231525"/>
            <a:ext cx="7078800" cy="673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419" sz="3600" u="none" cap="none" strike="noStrike">
                <a:solidFill>
                  <a:srgbClr val="000000"/>
                </a:solidFill>
                <a:latin typeface="Anton"/>
                <a:ea typeface="Anton"/>
                <a:cs typeface="Anton"/>
                <a:sym typeface="Anton"/>
              </a:rPr>
              <a:t>NODE PACKAGER MANAGER / NPM</a:t>
            </a:r>
            <a:endParaRPr b="0" i="1" sz="3600" u="none" cap="none" strike="noStrike">
              <a:solidFill>
                <a:srgbClr val="000000"/>
              </a:solidFill>
              <a:latin typeface="Anton"/>
              <a:ea typeface="Anton"/>
              <a:cs typeface="Anton"/>
              <a:sym typeface="Anton"/>
            </a:endParaRPr>
          </a:p>
          <a:p>
            <a:pPr indent="0" lvl="0" marL="0" marR="0" rtl="0" algn="ctr">
              <a:lnSpc>
                <a:spcPct val="100000"/>
              </a:lnSpc>
              <a:spcBef>
                <a:spcPts val="0"/>
              </a:spcBef>
              <a:spcAft>
                <a:spcPts val="0"/>
              </a:spcAft>
              <a:buClr>
                <a:srgbClr val="000000"/>
              </a:buClr>
              <a:buSzPts val="3600"/>
              <a:buFont typeface="Arial"/>
              <a:buNone/>
            </a:pPr>
            <a:r>
              <a:t/>
            </a:r>
            <a:endParaRPr b="0" i="1" sz="3600" u="none" cap="none" strike="noStrike">
              <a:solidFill>
                <a:srgbClr val="000000"/>
              </a:solidFill>
              <a:latin typeface="Anton"/>
              <a:ea typeface="Anton"/>
              <a:cs typeface="Anton"/>
              <a:sym typeface="Anton"/>
            </a:endParaRPr>
          </a:p>
          <a:p>
            <a:pPr indent="0" lvl="0" marL="0" marR="0" rtl="0" algn="ctr">
              <a:lnSpc>
                <a:spcPct val="100000"/>
              </a:lnSpc>
              <a:spcBef>
                <a:spcPts val="0"/>
              </a:spcBef>
              <a:spcAft>
                <a:spcPts val="0"/>
              </a:spcAft>
              <a:buClr>
                <a:srgbClr val="000000"/>
              </a:buClr>
              <a:buSzPts val="3600"/>
              <a:buFont typeface="Arial"/>
              <a:buNone/>
            </a:pPr>
            <a:r>
              <a:t/>
            </a:r>
            <a:endParaRPr b="0" i="1" sz="3600" u="none" cap="none" strike="noStrike">
              <a:solidFill>
                <a:srgbClr val="000000"/>
              </a:solidFill>
              <a:latin typeface="Anton"/>
              <a:ea typeface="Anton"/>
              <a:cs typeface="Anton"/>
              <a:sym typeface="Anton"/>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3" name="Shape 853"/>
        <p:cNvGrpSpPr/>
        <p:nvPr/>
      </p:nvGrpSpPr>
      <p:grpSpPr>
        <a:xfrm>
          <a:off x="0" y="0"/>
          <a:ext cx="0" cy="0"/>
          <a:chOff x="0" y="0"/>
          <a:chExt cx="0" cy="0"/>
        </a:xfrm>
      </p:grpSpPr>
      <p:pic>
        <p:nvPicPr>
          <p:cNvPr id="854" name="Google Shape;854;p112"/>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855" name="Google Shape;855;p112"/>
          <p:cNvSpPr txBox="1"/>
          <p:nvPr/>
        </p:nvSpPr>
        <p:spPr>
          <a:xfrm>
            <a:off x="0" y="1202225"/>
            <a:ext cx="4760400" cy="3941400"/>
          </a:xfrm>
          <a:prstGeom prst="rect">
            <a:avLst/>
          </a:prstGeom>
          <a:noFill/>
          <a:ln>
            <a:noFill/>
          </a:ln>
        </p:spPr>
        <p:txBody>
          <a:bodyPr anchorCtr="0" anchor="ctr" bIns="91425" lIns="91425" spcFirstLastPara="1" rIns="91425" wrap="square" tIns="91425">
            <a:noAutofit/>
          </a:bodyPr>
          <a:lstStyle/>
          <a:p>
            <a:pPr indent="-355600" lvl="0" marL="457200" marR="0" rtl="0" algn="l">
              <a:lnSpc>
                <a:spcPct val="115000"/>
              </a:lnSpc>
              <a:spcBef>
                <a:spcPts val="0"/>
              </a:spcBef>
              <a:spcAft>
                <a:spcPts val="0"/>
              </a:spcAft>
              <a:buClr>
                <a:srgbClr val="3CEFAB"/>
              </a:buClr>
              <a:buSzPts val="2000"/>
              <a:buFont typeface="Didact Gothic"/>
              <a:buChar char="●"/>
            </a:pPr>
            <a:r>
              <a:rPr b="0" i="0" lang="es-419" sz="2000" u="none" cap="none" strike="noStrike">
                <a:solidFill>
                  <a:srgbClr val="000000"/>
                </a:solidFill>
                <a:latin typeface="Helvetica Neue Light"/>
                <a:ea typeface="Helvetica Neue Light"/>
                <a:cs typeface="Helvetica Neue Light"/>
                <a:sym typeface="Helvetica Neue Light"/>
              </a:rPr>
              <a:t>Como un </a:t>
            </a:r>
            <a:r>
              <a:rPr b="1" i="0" lang="es-419" sz="2000" u="none" cap="none" strike="noStrike">
                <a:solidFill>
                  <a:srgbClr val="000000"/>
                </a:solidFill>
                <a:latin typeface="Helvetica Neue"/>
                <a:ea typeface="Helvetica Neue"/>
                <a:cs typeface="Helvetica Neue"/>
                <a:sym typeface="Helvetica Neue"/>
              </a:rPr>
              <a:t>repositorio </a:t>
            </a:r>
            <a:r>
              <a:rPr b="0" i="0" lang="es-419" sz="2000" u="none" cap="none" strike="noStrike">
                <a:solidFill>
                  <a:srgbClr val="000000"/>
                </a:solidFill>
                <a:latin typeface="Helvetica Neue Light"/>
                <a:ea typeface="Helvetica Neue Light"/>
                <a:cs typeface="Helvetica Neue Light"/>
                <a:sym typeface="Helvetica Neue Light"/>
              </a:rPr>
              <a:t>ampliamente utilizado para la publicación de proyectos Node.js de código abierto.</a:t>
            </a:r>
            <a:endParaRPr b="0" i="0" sz="2000" u="none" cap="none" strike="noStrike">
              <a:solidFill>
                <a:srgbClr val="000000"/>
              </a:solidFill>
              <a:latin typeface="Helvetica Neue Light"/>
              <a:ea typeface="Helvetica Neue Light"/>
              <a:cs typeface="Helvetica Neue Light"/>
              <a:sym typeface="Helvetica Neue Light"/>
            </a:endParaRPr>
          </a:p>
          <a:p>
            <a:pPr indent="-355600" lvl="0" marL="457200" marR="0" rtl="0" algn="l">
              <a:lnSpc>
                <a:spcPct val="115000"/>
              </a:lnSpc>
              <a:spcBef>
                <a:spcPts val="0"/>
              </a:spcBef>
              <a:spcAft>
                <a:spcPts val="0"/>
              </a:spcAft>
              <a:buClr>
                <a:srgbClr val="3CEFAB"/>
              </a:buClr>
              <a:buSzPts val="2000"/>
              <a:buFont typeface="Didact Gothic"/>
              <a:buChar char="●"/>
            </a:pPr>
            <a:r>
              <a:rPr b="0" i="0" lang="es-419" sz="2000" u="none" cap="none" strike="noStrike">
                <a:solidFill>
                  <a:srgbClr val="000000"/>
                </a:solidFill>
                <a:latin typeface="Helvetica Neue Light"/>
                <a:ea typeface="Helvetica Neue Light"/>
                <a:cs typeface="Helvetica Neue Light"/>
                <a:sym typeface="Helvetica Neue Light"/>
              </a:rPr>
              <a:t>Como una </a:t>
            </a:r>
            <a:r>
              <a:rPr b="1" i="0" lang="es-419" sz="2000" u="none" cap="none" strike="noStrike">
                <a:solidFill>
                  <a:srgbClr val="000000"/>
                </a:solidFill>
                <a:latin typeface="Helvetica Neue"/>
                <a:ea typeface="Helvetica Neue"/>
                <a:cs typeface="Helvetica Neue"/>
                <a:sym typeface="Helvetica Neue"/>
              </a:rPr>
              <a:t>herramienta de línea de comandos</a:t>
            </a:r>
            <a:r>
              <a:rPr b="0" i="0" lang="es-419" sz="2000" u="none" cap="none" strike="noStrike">
                <a:solidFill>
                  <a:srgbClr val="000000"/>
                </a:solidFill>
                <a:latin typeface="Helvetica Neue Light"/>
                <a:ea typeface="Helvetica Neue Light"/>
                <a:cs typeface="Helvetica Neue Light"/>
                <a:sym typeface="Helvetica Neue Light"/>
              </a:rPr>
              <a:t>. Esta utilidad ayuda a instalar y desinstalar paquetes, gestionar versiones y gestionar dependencias necesarias para ejecutar un proyecto.</a:t>
            </a:r>
            <a:endParaRPr b="0" i="0" sz="2000" u="none" cap="none" strike="noStrike">
              <a:solidFill>
                <a:srgbClr val="000000"/>
              </a:solidFill>
              <a:latin typeface="Helvetica Neue Light"/>
              <a:ea typeface="Helvetica Neue Light"/>
              <a:cs typeface="Helvetica Neue Light"/>
              <a:sym typeface="Helvetica Neue Light"/>
            </a:endParaRPr>
          </a:p>
          <a:p>
            <a:pPr indent="0" lvl="0" marL="0" marR="0" rtl="0" algn="ctr">
              <a:lnSpc>
                <a:spcPct val="115000"/>
              </a:lnSpc>
              <a:spcBef>
                <a:spcPts val="2400"/>
              </a:spcBef>
              <a:spcAft>
                <a:spcPts val="0"/>
              </a:spcAft>
              <a:buClr>
                <a:srgbClr val="000000"/>
              </a:buClr>
              <a:buSzPts val="1100"/>
              <a:buFont typeface="Arial"/>
              <a:buNone/>
            </a:pPr>
            <a:r>
              <a:t/>
            </a:r>
            <a:endParaRPr b="0" i="0" sz="2000" u="none" cap="none" strike="noStrike">
              <a:solidFill>
                <a:srgbClr val="010101"/>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2000"/>
              <a:buFont typeface="Arial"/>
              <a:buNone/>
            </a:pPr>
            <a:r>
              <a:t/>
            </a:r>
            <a:endParaRPr b="0" i="0" sz="2000" u="none" cap="none" strike="noStrike">
              <a:solidFill>
                <a:srgbClr val="000000"/>
              </a:solidFill>
              <a:highlight>
                <a:srgbClr val="FFFFFF"/>
              </a:highlight>
              <a:latin typeface="Helvetica Neue Light"/>
              <a:ea typeface="Helvetica Neue Light"/>
              <a:cs typeface="Helvetica Neue Light"/>
              <a:sym typeface="Helvetica Neue Light"/>
            </a:endParaRPr>
          </a:p>
        </p:txBody>
      </p:sp>
      <p:pic>
        <p:nvPicPr>
          <p:cNvPr id="856" name="Google Shape;856;p112"/>
          <p:cNvPicPr preferRelativeResize="0"/>
          <p:nvPr/>
        </p:nvPicPr>
        <p:blipFill rotWithShape="1">
          <a:blip r:embed="rId4">
            <a:alphaModFix/>
          </a:blip>
          <a:srcRect b="0" l="0" r="0" t="0"/>
          <a:stretch/>
        </p:blipFill>
        <p:spPr>
          <a:xfrm>
            <a:off x="4606325" y="1694150"/>
            <a:ext cx="4280000" cy="1755200"/>
          </a:xfrm>
          <a:prstGeom prst="rect">
            <a:avLst/>
          </a:prstGeom>
          <a:noFill/>
          <a:ln>
            <a:noFill/>
          </a:ln>
        </p:spPr>
      </p:pic>
      <p:sp>
        <p:nvSpPr>
          <p:cNvPr id="857" name="Google Shape;857;p112"/>
          <p:cNvSpPr txBox="1"/>
          <p:nvPr/>
        </p:nvSpPr>
        <p:spPr>
          <a:xfrm>
            <a:off x="0" y="189200"/>
            <a:ext cx="9144000" cy="1202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419" sz="3600" u="none" cap="none" strike="noStrike">
                <a:solidFill>
                  <a:srgbClr val="000000"/>
                </a:solidFill>
                <a:highlight>
                  <a:srgbClr val="FFFFFF"/>
                </a:highlight>
                <a:latin typeface="Anton"/>
                <a:ea typeface="Anton"/>
                <a:cs typeface="Anton"/>
                <a:sym typeface="Anton"/>
              </a:rPr>
              <a:t>ESTA HERRAMIENTA FUNCIONA DE DOS FORMAS:</a:t>
            </a:r>
            <a:endParaRPr b="0" i="1" sz="3600" u="none" cap="none" strike="noStrike">
              <a:solidFill>
                <a:srgbClr val="000000"/>
              </a:solidFill>
              <a:latin typeface="Anton"/>
              <a:ea typeface="Anton"/>
              <a:cs typeface="Anton"/>
              <a:sym typeface="Anton"/>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1" name="Shape 861"/>
        <p:cNvGrpSpPr/>
        <p:nvPr/>
      </p:nvGrpSpPr>
      <p:grpSpPr>
        <a:xfrm>
          <a:off x="0" y="0"/>
          <a:ext cx="0" cy="0"/>
          <a:chOff x="0" y="0"/>
          <a:chExt cx="0" cy="0"/>
        </a:xfrm>
      </p:grpSpPr>
      <p:sp>
        <p:nvSpPr>
          <p:cNvPr id="862" name="Google Shape;862;p113"/>
          <p:cNvSpPr txBox="1"/>
          <p:nvPr/>
        </p:nvSpPr>
        <p:spPr>
          <a:xfrm>
            <a:off x="1032600" y="231525"/>
            <a:ext cx="7078800" cy="989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419" sz="3600" u="sng" cap="none" strike="noStrike">
                <a:solidFill>
                  <a:schemeClr val="hlink"/>
                </a:solidFill>
                <a:latin typeface="Anton"/>
                <a:ea typeface="Anton"/>
                <a:cs typeface="Anton"/>
                <a:sym typeface="Anton"/>
                <a:hlinkClick r:id="rId3"/>
              </a:rPr>
              <a:t>INSTALACIÓN DE NODE JS</a:t>
            </a:r>
            <a:endParaRPr b="0" i="1" sz="3600" u="none" cap="none" strike="noStrike">
              <a:solidFill>
                <a:srgbClr val="000000"/>
              </a:solidFill>
              <a:latin typeface="Anton"/>
              <a:ea typeface="Anton"/>
              <a:cs typeface="Anton"/>
              <a:sym typeface="Anton"/>
            </a:endParaRPr>
          </a:p>
          <a:p>
            <a:pPr indent="0" lvl="0" marL="0" marR="0" rtl="0" algn="ctr">
              <a:lnSpc>
                <a:spcPct val="100000"/>
              </a:lnSpc>
              <a:spcBef>
                <a:spcPts val="0"/>
              </a:spcBef>
              <a:spcAft>
                <a:spcPts val="0"/>
              </a:spcAft>
              <a:buClr>
                <a:srgbClr val="000000"/>
              </a:buClr>
              <a:buSzPts val="3600"/>
              <a:buFont typeface="Arial"/>
              <a:buNone/>
            </a:pPr>
            <a:r>
              <a:t/>
            </a:r>
            <a:endParaRPr b="0" i="1" sz="3600" u="none" cap="none" strike="noStrike">
              <a:solidFill>
                <a:srgbClr val="000000"/>
              </a:solidFill>
              <a:latin typeface="Anton"/>
              <a:ea typeface="Anton"/>
              <a:cs typeface="Anton"/>
              <a:sym typeface="Anton"/>
            </a:endParaRPr>
          </a:p>
          <a:p>
            <a:pPr indent="0" lvl="0" marL="0" marR="0" rtl="0" algn="ctr">
              <a:lnSpc>
                <a:spcPct val="100000"/>
              </a:lnSpc>
              <a:spcBef>
                <a:spcPts val="0"/>
              </a:spcBef>
              <a:spcAft>
                <a:spcPts val="0"/>
              </a:spcAft>
              <a:buClr>
                <a:srgbClr val="000000"/>
              </a:buClr>
              <a:buSzPts val="3600"/>
              <a:buFont typeface="Arial"/>
              <a:buNone/>
            </a:pPr>
            <a:r>
              <a:t/>
            </a:r>
            <a:endParaRPr b="0" i="1" sz="3600" u="none" cap="none" strike="noStrike">
              <a:solidFill>
                <a:srgbClr val="000000"/>
              </a:solidFill>
              <a:latin typeface="Anton"/>
              <a:ea typeface="Anton"/>
              <a:cs typeface="Anton"/>
              <a:sym typeface="Anton"/>
            </a:endParaRPr>
          </a:p>
        </p:txBody>
      </p:sp>
      <p:pic>
        <p:nvPicPr>
          <p:cNvPr id="863" name="Google Shape;863;p113"/>
          <p:cNvPicPr preferRelativeResize="0"/>
          <p:nvPr/>
        </p:nvPicPr>
        <p:blipFill rotWithShape="1">
          <a:blip r:embed="rId4">
            <a:alphaModFix/>
          </a:blip>
          <a:srcRect b="0" l="0" r="0" t="0"/>
          <a:stretch/>
        </p:blipFill>
        <p:spPr>
          <a:xfrm>
            <a:off x="7567925" y="4659625"/>
            <a:ext cx="1186526" cy="330675"/>
          </a:xfrm>
          <a:prstGeom prst="rect">
            <a:avLst/>
          </a:prstGeom>
          <a:noFill/>
          <a:ln>
            <a:noFill/>
          </a:ln>
        </p:spPr>
      </p:pic>
      <p:sp>
        <p:nvSpPr>
          <p:cNvPr id="864" name="Google Shape;864;p113"/>
          <p:cNvSpPr txBox="1"/>
          <p:nvPr/>
        </p:nvSpPr>
        <p:spPr>
          <a:xfrm>
            <a:off x="1032600" y="1220625"/>
            <a:ext cx="6535200" cy="936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0" i="0" lang="es-419" sz="2000" u="none" cap="none" strike="noStrike">
                <a:solidFill>
                  <a:srgbClr val="000000"/>
                </a:solidFill>
                <a:latin typeface="Helvetica Neue Light"/>
                <a:ea typeface="Helvetica Neue Light"/>
                <a:cs typeface="Helvetica Neue Light"/>
                <a:sym typeface="Helvetica Neue Light"/>
              </a:rPr>
              <a:t>Para poder instalar una aplicación de React JS desde el CLI, debemos previamente instalar Node.js.</a:t>
            </a:r>
            <a:endParaRPr b="0" i="0" sz="2000" u="none" cap="none" strike="noStrike">
              <a:solidFill>
                <a:srgbClr val="000000"/>
              </a:solidFill>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Helvetica Neue Light"/>
              <a:ea typeface="Helvetica Neue Light"/>
              <a:cs typeface="Helvetica Neue Light"/>
              <a:sym typeface="Helvetica Neue Light"/>
            </a:endParaRPr>
          </a:p>
        </p:txBody>
      </p:sp>
      <p:cxnSp>
        <p:nvCxnSpPr>
          <p:cNvPr id="865" name="Google Shape;865;p113"/>
          <p:cNvCxnSpPr>
            <a:stCxn id="866" idx="6"/>
            <a:endCxn id="867" idx="2"/>
          </p:cNvCxnSpPr>
          <p:nvPr/>
        </p:nvCxnSpPr>
        <p:spPr>
          <a:xfrm>
            <a:off x="2249350" y="2515650"/>
            <a:ext cx="4578300" cy="0"/>
          </a:xfrm>
          <a:prstGeom prst="straightConnector1">
            <a:avLst/>
          </a:prstGeom>
          <a:noFill/>
          <a:ln cap="flat" cmpd="sng" w="9525">
            <a:solidFill>
              <a:srgbClr val="3CEFAB"/>
            </a:solidFill>
            <a:prstDash val="solid"/>
            <a:round/>
            <a:headEnd len="sm" w="sm" type="none"/>
            <a:tailEnd len="sm" w="sm" type="none"/>
          </a:ln>
        </p:spPr>
      </p:cxnSp>
      <p:sp>
        <p:nvSpPr>
          <p:cNvPr id="866" name="Google Shape;866;p113"/>
          <p:cNvSpPr/>
          <p:nvPr/>
        </p:nvSpPr>
        <p:spPr>
          <a:xfrm>
            <a:off x="1635250" y="2208600"/>
            <a:ext cx="614100" cy="614100"/>
          </a:xfrm>
          <a:prstGeom prst="ellipse">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8" name="Google Shape;868;p113"/>
          <p:cNvSpPr/>
          <p:nvPr/>
        </p:nvSpPr>
        <p:spPr>
          <a:xfrm>
            <a:off x="4264955" y="2208600"/>
            <a:ext cx="614100" cy="614100"/>
          </a:xfrm>
          <a:prstGeom prst="ellipse">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E0FF00"/>
              </a:solidFill>
              <a:latin typeface="Arial"/>
              <a:ea typeface="Arial"/>
              <a:cs typeface="Arial"/>
              <a:sym typeface="Arial"/>
            </a:endParaRPr>
          </a:p>
        </p:txBody>
      </p:sp>
      <p:sp>
        <p:nvSpPr>
          <p:cNvPr id="867" name="Google Shape;867;p113"/>
          <p:cNvSpPr/>
          <p:nvPr/>
        </p:nvSpPr>
        <p:spPr>
          <a:xfrm>
            <a:off x="6827709" y="2208600"/>
            <a:ext cx="614100" cy="614100"/>
          </a:xfrm>
          <a:prstGeom prst="ellipse">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E0FF00"/>
              </a:solidFill>
              <a:latin typeface="Arial"/>
              <a:ea typeface="Arial"/>
              <a:cs typeface="Arial"/>
              <a:sym typeface="Arial"/>
            </a:endParaRPr>
          </a:p>
        </p:txBody>
      </p:sp>
      <p:sp>
        <p:nvSpPr>
          <p:cNvPr id="869" name="Google Shape;869;p113"/>
          <p:cNvSpPr txBox="1"/>
          <p:nvPr/>
        </p:nvSpPr>
        <p:spPr>
          <a:xfrm>
            <a:off x="1749186" y="2244674"/>
            <a:ext cx="270300" cy="367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s-419" sz="2400" u="none" cap="none" strike="noStrike">
                <a:solidFill>
                  <a:srgbClr val="000000"/>
                </a:solidFill>
                <a:latin typeface="Helvetica Neue Light"/>
                <a:ea typeface="Helvetica Neue Light"/>
                <a:cs typeface="Helvetica Neue Light"/>
                <a:sym typeface="Helvetica Neue Light"/>
              </a:rPr>
              <a:t>1</a:t>
            </a:r>
            <a:endParaRPr b="0" i="0" sz="2400" u="none" cap="none" strike="noStrike">
              <a:solidFill>
                <a:srgbClr val="000000"/>
              </a:solidFill>
              <a:latin typeface="Helvetica Neue Light"/>
              <a:ea typeface="Helvetica Neue Light"/>
              <a:cs typeface="Helvetica Neue Light"/>
              <a:sym typeface="Helvetica Neue Light"/>
            </a:endParaRPr>
          </a:p>
        </p:txBody>
      </p:sp>
      <p:sp>
        <p:nvSpPr>
          <p:cNvPr id="870" name="Google Shape;870;p113"/>
          <p:cNvSpPr txBox="1"/>
          <p:nvPr/>
        </p:nvSpPr>
        <p:spPr>
          <a:xfrm>
            <a:off x="4403387" y="2235539"/>
            <a:ext cx="270300" cy="367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s-419" sz="2400" u="none" cap="none" strike="noStrike">
                <a:solidFill>
                  <a:srgbClr val="000000"/>
                </a:solidFill>
                <a:latin typeface="Helvetica Neue Light"/>
                <a:ea typeface="Helvetica Neue Light"/>
                <a:cs typeface="Helvetica Neue Light"/>
                <a:sym typeface="Helvetica Neue Light"/>
              </a:rPr>
              <a:t>2</a:t>
            </a:r>
            <a:endParaRPr b="0" i="0" sz="2400" u="none" cap="none" strike="noStrike">
              <a:solidFill>
                <a:srgbClr val="000000"/>
              </a:solidFill>
              <a:latin typeface="Helvetica Neue Light"/>
              <a:ea typeface="Helvetica Neue Light"/>
              <a:cs typeface="Helvetica Neue Light"/>
              <a:sym typeface="Helvetica Neue Light"/>
            </a:endParaRPr>
          </a:p>
        </p:txBody>
      </p:sp>
      <p:sp>
        <p:nvSpPr>
          <p:cNvPr id="871" name="Google Shape;871;p113"/>
          <p:cNvSpPr txBox="1"/>
          <p:nvPr/>
        </p:nvSpPr>
        <p:spPr>
          <a:xfrm>
            <a:off x="6960457" y="2263295"/>
            <a:ext cx="270300" cy="312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s-419" sz="2400" u="none" cap="none" strike="noStrike">
                <a:solidFill>
                  <a:srgbClr val="000000"/>
                </a:solidFill>
                <a:latin typeface="Helvetica Neue Light"/>
                <a:ea typeface="Helvetica Neue Light"/>
                <a:cs typeface="Helvetica Neue Light"/>
                <a:sym typeface="Helvetica Neue Light"/>
              </a:rPr>
              <a:t>3</a:t>
            </a:r>
            <a:endParaRPr b="0" i="0" sz="2400" u="none" cap="none" strike="noStrike">
              <a:solidFill>
                <a:srgbClr val="000000"/>
              </a:solidFill>
              <a:latin typeface="Helvetica Neue Light"/>
              <a:ea typeface="Helvetica Neue Light"/>
              <a:cs typeface="Helvetica Neue Light"/>
              <a:sym typeface="Helvetica Neue Light"/>
            </a:endParaRPr>
          </a:p>
        </p:txBody>
      </p:sp>
      <p:sp>
        <p:nvSpPr>
          <p:cNvPr id="872" name="Google Shape;872;p113"/>
          <p:cNvSpPr txBox="1"/>
          <p:nvPr/>
        </p:nvSpPr>
        <p:spPr>
          <a:xfrm>
            <a:off x="616150" y="3046213"/>
            <a:ext cx="2652300" cy="989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s-419" sz="1800" u="none" cap="none" strike="noStrike">
                <a:solidFill>
                  <a:srgbClr val="000000"/>
                </a:solidFill>
                <a:latin typeface="Helvetica Neue Light"/>
                <a:ea typeface="Helvetica Neue Light"/>
                <a:cs typeface="Helvetica Neue Light"/>
                <a:sym typeface="Helvetica Neue Light"/>
              </a:rPr>
              <a:t>Ingresar a: </a:t>
            </a:r>
            <a:r>
              <a:rPr b="0" i="0" lang="es-419" sz="1800" u="sng" cap="none" strike="noStrike">
                <a:solidFill>
                  <a:srgbClr val="0097A7"/>
                </a:solidFill>
                <a:latin typeface="Helvetica Neue Light"/>
                <a:ea typeface="Helvetica Neue Light"/>
                <a:cs typeface="Helvetica Neue Light"/>
                <a:sym typeface="Helvetica Neue Light"/>
                <a:hlinkClick r:id="rId5">
                  <a:extLst>
                    <a:ext uri="{A12FA001-AC4F-418D-AE19-62706E023703}">
                      <ahyp:hlinkClr val="tx"/>
                    </a:ext>
                  </a:extLst>
                </a:hlinkClick>
              </a:rPr>
              <a:t>https://nodejs.org/en/</a:t>
            </a:r>
            <a:endParaRPr b="0" i="0" sz="1200" u="none" cap="none" strike="noStrike">
              <a:solidFill>
                <a:srgbClr val="000000"/>
              </a:solidFill>
              <a:latin typeface="Helvetica Neue Light"/>
              <a:ea typeface="Helvetica Neue Light"/>
              <a:cs typeface="Helvetica Neue Light"/>
              <a:sym typeface="Helvetica Neue Light"/>
            </a:endParaRPr>
          </a:p>
        </p:txBody>
      </p:sp>
      <p:sp>
        <p:nvSpPr>
          <p:cNvPr id="873" name="Google Shape;873;p113"/>
          <p:cNvSpPr txBox="1"/>
          <p:nvPr/>
        </p:nvSpPr>
        <p:spPr>
          <a:xfrm>
            <a:off x="3245850" y="3046213"/>
            <a:ext cx="2652300" cy="989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s-419" sz="1800" u="none" cap="none" strike="noStrike">
                <a:solidFill>
                  <a:srgbClr val="000000"/>
                </a:solidFill>
                <a:latin typeface="Helvetica Neue Light"/>
                <a:ea typeface="Helvetica Neue Light"/>
                <a:cs typeface="Helvetica Neue Light"/>
                <a:sym typeface="Helvetica Neue Light"/>
              </a:rPr>
              <a:t>Descargar la última versión de Node.js</a:t>
            </a:r>
            <a:endParaRPr b="0" i="0" sz="1200" u="none" cap="none" strike="noStrike">
              <a:solidFill>
                <a:srgbClr val="000000"/>
              </a:solidFill>
              <a:latin typeface="Helvetica Neue Light"/>
              <a:ea typeface="Helvetica Neue Light"/>
              <a:cs typeface="Helvetica Neue Light"/>
              <a:sym typeface="Helvetica Neue Light"/>
            </a:endParaRPr>
          </a:p>
        </p:txBody>
      </p:sp>
      <p:sp>
        <p:nvSpPr>
          <p:cNvPr id="874" name="Google Shape;874;p113"/>
          <p:cNvSpPr txBox="1"/>
          <p:nvPr/>
        </p:nvSpPr>
        <p:spPr>
          <a:xfrm>
            <a:off x="5808600" y="3046213"/>
            <a:ext cx="2652300" cy="989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s-419" sz="1800" u="none" cap="none" strike="noStrike">
                <a:solidFill>
                  <a:srgbClr val="000000"/>
                </a:solidFill>
                <a:latin typeface="Helvetica Neue Light"/>
                <a:ea typeface="Helvetica Neue Light"/>
                <a:cs typeface="Helvetica Neue Light"/>
                <a:sym typeface="Helvetica Neue Light"/>
              </a:rPr>
              <a:t>Ejecutar el archivo descargado y ejecutar los siguientes pasos</a:t>
            </a:r>
            <a:endParaRPr b="0" i="0" sz="1200" u="none" cap="none" strike="noStrike">
              <a:solidFill>
                <a:srgbClr val="000000"/>
              </a:solidFill>
              <a:latin typeface="Helvetica Neue Light"/>
              <a:ea typeface="Helvetica Neue Light"/>
              <a:cs typeface="Helvetica Neue Light"/>
              <a:sym typeface="Helvetica Neue Light"/>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Custom">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